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1"/>
  </p:handoutMasterIdLst>
  <p:sldIdLst>
    <p:sldId id="570" r:id="rId3"/>
    <p:sldId id="572" r:id="rId5"/>
    <p:sldId id="578" r:id="rId6"/>
    <p:sldId id="574" r:id="rId7"/>
    <p:sldId id="575" r:id="rId8"/>
    <p:sldId id="579" r:id="rId9"/>
    <p:sldId id="585" r:id="rId10"/>
    <p:sldId id="595" r:id="rId11"/>
    <p:sldId id="580" r:id="rId12"/>
    <p:sldId id="586" r:id="rId13"/>
    <p:sldId id="576" r:id="rId14"/>
    <p:sldId id="622" r:id="rId15"/>
    <p:sldId id="623" r:id="rId16"/>
    <p:sldId id="587" r:id="rId17"/>
    <p:sldId id="588" r:id="rId18"/>
    <p:sldId id="589" r:id="rId19"/>
    <p:sldId id="590" r:id="rId20"/>
  </p:sldIdLst>
  <p:sldSz cx="12192000" cy="6858000"/>
  <p:notesSz cx="6858000" cy="9144000"/>
  <p:custDataLst>
    <p:tags r:id="rId2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0" userDrawn="1">
          <p15:clr>
            <a:srgbClr val="A4A3A4"/>
          </p15:clr>
        </p15:guide>
        <p15:guide id="2" pos="38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040" autoAdjust="0"/>
  </p:normalViewPr>
  <p:slideViewPr>
    <p:cSldViewPr snapToGrid="0" showGuides="1">
      <p:cViewPr varScale="1">
        <p:scale>
          <a:sx n="132" d="100"/>
          <a:sy n="132" d="100"/>
        </p:scale>
        <p:origin x="1374" y="132"/>
      </p:cViewPr>
      <p:guideLst>
        <p:guide orient="horz" pos="2120"/>
        <p:guide pos="3868"/>
      </p:guideLst>
    </p:cSldViewPr>
  </p:slideViewPr>
  <p:notesTextViewPr>
    <p:cViewPr>
      <p:scale>
        <a:sx n="1" d="1"/>
        <a:sy n="1" d="1"/>
      </p:scale>
      <p:origin x="0" y="0"/>
    </p:cViewPr>
  </p:notesTextViewPr>
  <p:notesViewPr>
    <p:cSldViewPr snapToGrid="0">
      <p:cViewPr varScale="1">
        <p:scale>
          <a:sx n="72" d="100"/>
          <a:sy n="72" d="100"/>
        </p:scale>
        <p:origin x="2712" y="5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gs" Target="tags/tag30.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handoutMaster" Target="handoutMasters/handoutMaster1.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0E075C0-D4FB-42DA-A0BA-94DED21282B6}"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E9FFFC3-A2A8-415E-9988-8B8B226871F4}"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5.png>
</file>

<file path=ppt/media/image6.wdp>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C31AD5-7E91-4284-8CD5-FE98974541C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07BFB3-571E-4552-A8E6-1FE743C1E7A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A07BFB3-571E-4552-A8E6-1FE743C1E7AC}"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436607-4A05-45D0-9BAE-9C795E5CB43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fld>
            <a:endParaRPr lang="zh-CN" altLang="en-US"/>
          </a:p>
        </p:txBody>
      </p:sp>
      <p:sp>
        <p:nvSpPr>
          <p:cNvPr id="5" name="Footer Placeholder 4"/>
          <p:cNvSpPr>
            <a:spLocks noGrp="1"/>
          </p:cNvSpPr>
          <p:nvPr>
            <p:ph type="ftr" sz="quarter" idx="11"/>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6" name="Slide Number Placeholder 5"/>
          <p:cNvSpPr>
            <a:spLocks noGrp="1"/>
          </p:cNvSpPr>
          <p:nvPr>
            <p:ph type="sldNum" sz="quarter" idx="12"/>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fld>
            <a:endParaRPr lang="zh-CN" altLang="en-US"/>
          </a:p>
        </p:txBody>
      </p:sp>
      <p:grpSp>
        <p:nvGrpSpPr>
          <p:cNvPr id="10" name="组合 16"/>
          <p:cNvGrpSpPr/>
          <p:nvPr/>
        </p:nvGrpSpPr>
        <p:grpSpPr>
          <a:xfrm>
            <a:off x="-6096" y="6552045"/>
            <a:ext cx="12208256" cy="307777"/>
            <a:chOff x="-337453" y="7423512"/>
            <a:chExt cx="12418449" cy="540268"/>
          </a:xfrm>
        </p:grpSpPr>
        <p:pic>
          <p:nvPicPr>
            <p:cNvPr id="11" name="Picture 24" descr="aaaa00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 Box 17"/>
            <p:cNvSpPr txBox="1">
              <a:spLocks noChangeArrowheads="1"/>
            </p:cNvSpPr>
            <p:nvPr/>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886" t="41417" r="2467" b="12909"/>
          <a:stretch>
            <a:fillRect/>
          </a:stretch>
        </p:blipFill>
        <p:spPr>
          <a:xfrm>
            <a:off x="-6096" y="-13075"/>
            <a:ext cx="12198096" cy="3311129"/>
          </a:xfrm>
          <a:prstGeom prst="rect">
            <a:avLst/>
          </a:prstGeom>
        </p:spPr>
      </p:pic>
      <p:pic>
        <p:nvPicPr>
          <p:cNvPr id="14"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p:cSld name="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13657" y="1782136"/>
            <a:ext cx="10559143" cy="4085264"/>
          </a:xfrm>
          <a:prstGeom prst="rect">
            <a:avLst/>
          </a:prstGeom>
        </p:spPr>
        <p:txBody>
          <a:bodyPr/>
          <a:lstStyle>
            <a:lvl1pPr marL="384175" indent="-384175">
              <a:buFont typeface="Wingdings" panose="05000000000000000000" pitchFamily="2" charset="2"/>
              <a:buChar char="Ø"/>
              <a:defRPr sz="2000"/>
            </a:lvl1pPr>
            <a:lvl2pPr marL="914400" indent="-384175">
              <a:buFont typeface="Wingdings" panose="05000000000000000000" pitchFamily="2" charset="2"/>
              <a:buChar char="Ø"/>
              <a:defRPr sz="1800" i="0"/>
            </a:lvl2pPr>
            <a:lvl3pPr marL="1371600" indent="-384175">
              <a:buFont typeface="Wingdings" panose="05000000000000000000" pitchFamily="2" charset="2"/>
              <a:buChar char="Ø"/>
              <a:defRPr sz="1600"/>
            </a:lvl3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p:txBody>
      </p:sp>
      <p:sp>
        <p:nvSpPr>
          <p:cNvPr id="7" name="标题 6"/>
          <p:cNvSpPr>
            <a:spLocks noGrp="1"/>
          </p:cNvSpPr>
          <p:nvPr>
            <p:ph type="title"/>
          </p:nvPr>
        </p:nvSpPr>
        <p:spPr>
          <a:xfrm>
            <a:off x="0" y="241633"/>
            <a:ext cx="9601200" cy="684114"/>
          </a:xfrm>
          <a:prstGeom prst="rect">
            <a:avLst/>
          </a:prstGeom>
        </p:spPr>
        <p:txBody>
          <a:bodyPr>
            <a:normAutofit/>
          </a:bodyPr>
          <a:lstStyle>
            <a:lvl1pPr>
              <a:defRPr sz="2800"/>
            </a:lvl1pPr>
          </a:lstStyle>
          <a:p>
            <a:r>
              <a:rPr lang="zh-CN" altLang="en-US"/>
              <a:t>单击此处编辑母版标题样式</a:t>
            </a:r>
            <a:endParaRPr lang="zh-CN" altLang="en-US" dirty="0"/>
          </a:p>
        </p:txBody>
      </p:sp>
      <p:sp>
        <p:nvSpPr>
          <p:cNvPr id="15" name="圆角矩形 14"/>
          <p:cNvSpPr/>
          <p:nvPr/>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6096" y="6552045"/>
            <a:ext cx="12208256" cy="307777"/>
            <a:chOff x="-337453" y="7423512"/>
            <a:chExt cx="12418449" cy="540268"/>
          </a:xfrm>
        </p:grpSpPr>
        <p:pic>
          <p:nvPicPr>
            <p:cNvPr id="18" name="Picture 24" descr="aaaa00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grpSp>
        <p:nvGrpSpPr>
          <p:cNvPr id="21" name="组合 20"/>
          <p:cNvGrpSpPr/>
          <p:nvPr/>
        </p:nvGrpSpPr>
        <p:grpSpPr>
          <a:xfrm>
            <a:off x="10352072" y="129938"/>
            <a:ext cx="1743469" cy="662336"/>
            <a:chOff x="9819640" y="-11075"/>
            <a:chExt cx="2297470" cy="872799"/>
          </a:xfrm>
        </p:grpSpPr>
        <p:pic>
          <p:nvPicPr>
            <p:cNvPr id="16" name="图片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6400"/>
                      </a14:imgEffect>
                    </a14:imgLayer>
                  </a14:imgProps>
                </a:ext>
              </a:extLst>
            </a:blip>
            <a:srcRect l="30447"/>
            <a:stretch>
              <a:fillRect/>
            </a:stretch>
          </p:blipFill>
          <p:spPr>
            <a:xfrm>
              <a:off x="10669123" y="143580"/>
              <a:ext cx="1447987" cy="617117"/>
            </a:xfrm>
            <a:prstGeom prst="rect">
              <a:avLst/>
            </a:prstGeom>
          </p:spPr>
        </p:pic>
      </p:gr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image" Target="../media/image1.png"/><Relationship Id="rId4" Type="http://schemas.microsoft.com/office/2007/relationships/hdphoto" Target="../media/image8.wdp"/><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3">
            <a:extLst>
              <a:ext uri="{BEBA8EAE-BF5A-486C-A8C5-ECC9F3942E4B}">
                <a14:imgProps xmlns:a14="http://schemas.microsoft.com/office/drawing/2010/main">
                  <a14:imgLayer r:embed="rId4">
                    <a14:imgEffect>
                      <a14:brightnessContrast contrast="-5000"/>
                    </a14:imgEffect>
                  </a14:imgLayer>
                </a14:imgProps>
              </a:ext>
            </a:extLst>
          </a:blip>
          <a:srcRect t="36907" b="14356"/>
          <a:stretch>
            <a:fillRect/>
          </a:stretch>
        </p:blipFill>
        <p:spPr>
          <a:xfrm>
            <a:off x="-48002" y="-93452"/>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a:t>单击此处编辑母版标题样式</a:t>
            </a:r>
            <a:endParaRPr lang="en-US" dirty="0"/>
          </a:p>
        </p:txBody>
      </p:sp>
      <p:sp>
        <p:nvSpPr>
          <p:cNvPr id="13" name="Subtitle 2"/>
          <p:cNvSpPr txBox="1"/>
          <p:nvPr/>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a:t>单击此处编辑母版副标题样式</a:t>
            </a:r>
            <a:endParaRPr lang="en-US" dirty="0"/>
          </a:p>
        </p:txBody>
      </p:sp>
      <p:sp>
        <p:nvSpPr>
          <p:cNvPr id="14" name="Date Placeholder 3"/>
          <p:cNvSpPr>
            <a:spLocks noGrp="1"/>
          </p:cNvSpPr>
          <p:nvPr>
            <p:ph type="dt" sz="half" idx="2"/>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fld>
            <a:endParaRPr lang="zh-CN" altLang="en-US"/>
          </a:p>
        </p:txBody>
      </p:sp>
      <p:sp>
        <p:nvSpPr>
          <p:cNvPr id="15" name="Footer Placeholder 4"/>
          <p:cNvSpPr>
            <a:spLocks noGrp="1"/>
          </p:cNvSpPr>
          <p:nvPr>
            <p:ph type="ftr" sz="quarter" idx="3"/>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16" name="Slide Number Placeholder 5"/>
          <p:cNvSpPr>
            <a:spLocks noGrp="1"/>
          </p:cNvSpPr>
          <p:nvPr>
            <p:ph type="sldNum" sz="quarter" idx="4"/>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fld>
            <a:endParaRPr lang="zh-CN" altLang="en-US"/>
          </a:p>
        </p:txBody>
      </p:sp>
      <p:grpSp>
        <p:nvGrpSpPr>
          <p:cNvPr id="17" name="组合 16"/>
          <p:cNvGrpSpPr/>
          <p:nvPr/>
        </p:nvGrpSpPr>
        <p:grpSpPr>
          <a:xfrm>
            <a:off x="-6096" y="6552045"/>
            <a:ext cx="12208256" cy="307777"/>
            <a:chOff x="-337453" y="7423512"/>
            <a:chExt cx="12418449" cy="540268"/>
          </a:xfrm>
        </p:grpSpPr>
        <p:pic>
          <p:nvPicPr>
            <p:cNvPr id="18" name="Picture 24" descr="aaaa00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image" Target="../media/image17.png"/><Relationship Id="rId3" Type="http://schemas.openxmlformats.org/officeDocument/2006/relationships/tags" Target="../tags/tag13.xml"/><Relationship Id="rId2" Type="http://schemas.openxmlformats.org/officeDocument/2006/relationships/image" Target="../media/image16.png"/><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2.xml"/><Relationship Id="rId5" Type="http://schemas.openxmlformats.org/officeDocument/2006/relationships/tags" Target="../tags/tag16.xml"/><Relationship Id="rId4" Type="http://schemas.openxmlformats.org/officeDocument/2006/relationships/image" Target="../media/image19.png"/><Relationship Id="rId3" Type="http://schemas.openxmlformats.org/officeDocument/2006/relationships/tags" Target="../tags/tag15.xml"/><Relationship Id="rId2" Type="http://schemas.openxmlformats.org/officeDocument/2006/relationships/image" Target="../media/image18.png"/><Relationship Id="rId1" Type="http://schemas.openxmlformats.org/officeDocument/2006/relationships/tags" Target="../tags/tag14.xml"/></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2.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image" Target="../media/image20.png"/><Relationship Id="rId1" Type="http://schemas.openxmlformats.org/officeDocument/2006/relationships/tags" Target="../tags/tag17.xml"/></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image" Target="../media/image22.png"/><Relationship Id="rId3" Type="http://schemas.openxmlformats.org/officeDocument/2006/relationships/tags" Target="../tags/tag21.xml"/><Relationship Id="rId2" Type="http://schemas.openxmlformats.org/officeDocument/2006/relationships/image" Target="../media/image21.png"/><Relationship Id="rId1" Type="http://schemas.openxmlformats.org/officeDocument/2006/relationships/tags" Target="../tags/tag20.xml"/></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2.xml"/><Relationship Id="rId4" Type="http://schemas.openxmlformats.org/officeDocument/2006/relationships/image" Target="../media/image24.png"/><Relationship Id="rId3" Type="http://schemas.openxmlformats.org/officeDocument/2006/relationships/tags" Target="../tags/tag23.xml"/><Relationship Id="rId2" Type="http://schemas.openxmlformats.org/officeDocument/2006/relationships/image" Target="../media/image23.png"/><Relationship Id="rId1" Type="http://schemas.openxmlformats.org/officeDocument/2006/relationships/tags" Target="../tags/tag22.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tags" Target="../tags/tag26.xml"/><Relationship Id="rId4" Type="http://schemas.openxmlformats.org/officeDocument/2006/relationships/image" Target="../media/image26.png"/><Relationship Id="rId3" Type="http://schemas.openxmlformats.org/officeDocument/2006/relationships/tags" Target="../tags/tag25.xml"/><Relationship Id="rId2" Type="http://schemas.openxmlformats.org/officeDocument/2006/relationships/image" Target="../media/image25.png"/><Relationship Id="rId1" Type="http://schemas.openxmlformats.org/officeDocument/2006/relationships/tags" Target="../tags/tag24.xml"/></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7.xml"/><Relationship Id="rId7"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tags" Target="../tags/tag29.xml"/><Relationship Id="rId4" Type="http://schemas.openxmlformats.org/officeDocument/2006/relationships/image" Target="../media/image28.png"/><Relationship Id="rId3" Type="http://schemas.openxmlformats.org/officeDocument/2006/relationships/tags" Target="../tags/tag28.xml"/><Relationship Id="rId2" Type="http://schemas.openxmlformats.org/officeDocument/2006/relationships/image" Target="../media/image26.png"/><Relationship Id="rId1" Type="http://schemas.openxmlformats.org/officeDocument/2006/relationships/tags" Target="../tags/tag2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image" Target="../media/image13.png"/><Relationship Id="rId3" Type="http://schemas.openxmlformats.org/officeDocument/2006/relationships/tags" Target="../tags/tag4.xml"/><Relationship Id="rId2" Type="http://schemas.openxmlformats.org/officeDocument/2006/relationships/image" Target="../media/image12.png"/><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tags" Target="../tags/tag6.xml"/><Relationship Id="rId2" Type="http://schemas.openxmlformats.org/officeDocument/2006/relationships/image" Target="../media/image14.png"/><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image" Target="../media/image15.png"/><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600750" y="3716020"/>
            <a:ext cx="10990500" cy="1198880"/>
          </a:xfrm>
          <a:prstGeom prst="rect">
            <a:avLst/>
          </a:prstGeom>
          <a:noFill/>
        </p:spPr>
        <p:txBody>
          <a:bodyPr wrap="square" rtlCol="0">
            <a:spAutoFit/>
          </a:bodyPr>
          <a:lstStyle/>
          <a:p>
            <a:pPr algn="ctr"/>
            <a:r>
              <a:rPr lang="en-US" altLang="zh-CN" sz="3600" b="1" dirty="0">
                <a:latin typeface="Times New Roman" panose="02020603050405020304" pitchFamily="18" charset="0"/>
                <a:cs typeface="Times New Roman" panose="02020603050405020304" pitchFamily="18" charset="0"/>
              </a:rPr>
              <a:t>ISKEVA: In-SSD Key-Value Database Engine for Video Analytics Applications</a:t>
            </a:r>
            <a:endParaRPr lang="en-US" altLang="zh-CN" sz="1600" dirty="0">
              <a:latin typeface="Times New Roman" panose="02020603050405020304" pitchFamily="18" charset="0"/>
              <a:cs typeface="Times New Roman" panose="02020603050405020304" pitchFamily="18" charset="0"/>
            </a:endParaRPr>
          </a:p>
        </p:txBody>
      </p:sp>
      <p:sp>
        <p:nvSpPr>
          <p:cNvPr id="2" name="文本框 1"/>
          <p:cNvSpPr txBox="1"/>
          <p:nvPr/>
        </p:nvSpPr>
        <p:spPr>
          <a:xfrm>
            <a:off x="5207000" y="4914900"/>
            <a:ext cx="1777365" cy="337185"/>
          </a:xfrm>
          <a:prstGeom prst="rect">
            <a:avLst/>
          </a:prstGeom>
          <a:noFill/>
        </p:spPr>
        <p:txBody>
          <a:bodyPr wrap="square" rtlCol="0" anchor="t">
            <a:spAutoFit/>
          </a:bodyPr>
          <a:p>
            <a:pPr algn="ctr"/>
            <a:r>
              <a:rPr lang="en-US" altLang="zh-CN" sz="1600" i="1" dirty="0">
                <a:latin typeface="Times New Roman" panose="02020603050405020304" pitchFamily="18" charset="0"/>
                <a:cs typeface="Times New Roman" panose="02020603050405020304" pitchFamily="18" charset="0"/>
                <a:sym typeface="+mn-ea"/>
              </a:rPr>
              <a:t>LCTES ’22</a:t>
            </a:r>
            <a:endParaRPr lang="en-US" altLang="zh-CN" sz="1600" i="1" dirty="0">
              <a:latin typeface="Times New Roman" panose="02020603050405020304" pitchFamily="18" charset="0"/>
              <a:cs typeface="Times New Roman" panose="02020603050405020304" pitchFamily="18" charset="0"/>
              <a:sym typeface="+mn-ea"/>
            </a:endParaRPr>
          </a:p>
        </p:txBody>
      </p:sp>
      <p:sp>
        <p:nvSpPr>
          <p:cNvPr id="3" name="文本框 2"/>
          <p:cNvSpPr txBox="1"/>
          <p:nvPr/>
        </p:nvSpPr>
        <p:spPr>
          <a:xfrm>
            <a:off x="1264285" y="5462905"/>
            <a:ext cx="7407910" cy="645160"/>
          </a:xfrm>
          <a:prstGeom prst="rect">
            <a:avLst/>
          </a:prstGeom>
          <a:noFill/>
        </p:spPr>
        <p:txBody>
          <a:bodyPr wrap="square" rtlCol="0">
            <a:spAutoFit/>
          </a:bodyPr>
          <a:p>
            <a:r>
              <a:rPr lang="en-US" altLang="zh-CN" b="1">
                <a:latin typeface="Times New Roman" panose="02020603050405020304" pitchFamily="18" charset="0"/>
                <a:cs typeface="Times New Roman" panose="02020603050405020304" pitchFamily="18" charset="0"/>
              </a:rPr>
              <a:t>Author</a:t>
            </a:r>
            <a:r>
              <a:rPr lang="zh-CN" altLang="en-US" b="1">
                <a:latin typeface="Times New Roman" panose="02020603050405020304" pitchFamily="18" charset="0"/>
                <a:cs typeface="Times New Roman" panose="02020603050405020304" pitchFamily="18" charset="0"/>
              </a:rPr>
              <a:t>：</a:t>
            </a:r>
            <a:r>
              <a:rPr lang="zh-CN" altLang="en-US">
                <a:latin typeface="Times New Roman" panose="02020603050405020304" pitchFamily="18" charset="0"/>
                <a:cs typeface="Times New Roman" panose="02020603050405020304" pitchFamily="18" charset="0"/>
              </a:rPr>
              <a:t>Yi Zheng、Joshua Fixelle、Nagadastagiri Challapalle、</a:t>
            </a:r>
            <a:r>
              <a:rPr lang="en-US" altLang="zh-CN">
                <a:latin typeface="Times New Roman" panose="02020603050405020304" pitchFamily="18" charset="0"/>
                <a:cs typeface="Times New Roman" panose="02020603050405020304" pitchFamily="18" charset="0"/>
              </a:rPr>
              <a:t>...</a:t>
            </a:r>
            <a:endParaRPr lang="zh-CN" altLang="en-US">
              <a:latin typeface="Times New Roman" panose="02020603050405020304" pitchFamily="18" charset="0"/>
              <a:cs typeface="Times New Roman" panose="02020603050405020304" pitchFamily="18" charset="0"/>
            </a:endParaRPr>
          </a:p>
          <a:p>
            <a:r>
              <a:rPr lang="en-US" altLang="zh-CN" b="1">
                <a:latin typeface="Times New Roman" panose="02020603050405020304" pitchFamily="18" charset="0"/>
                <a:cs typeface="Times New Roman" panose="02020603050405020304" pitchFamily="18" charset="0"/>
              </a:rPr>
              <a:t>Unit: </a:t>
            </a:r>
            <a:r>
              <a:rPr lang="en-US" altLang="zh-CN">
                <a:latin typeface="Times New Roman" panose="02020603050405020304" pitchFamily="18" charset="0"/>
                <a:cs typeface="Times New Roman" panose="02020603050405020304" pitchFamily="18" charset="0"/>
              </a:rPr>
              <a:t>The Pennsylvania State University University Park, USA</a:t>
            </a:r>
            <a:endParaRPr lang="en-US" altLang="zh-CN">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Solution&amp;</a:t>
            </a:r>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Design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398780"/>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ISKEVA Software Stack</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2" name="图片 1"/>
          <p:cNvPicPr>
            <a:picLocks noChangeAspect="1"/>
          </p:cNvPicPr>
          <p:nvPr>
            <p:custDataLst>
              <p:tags r:id="rId1"/>
            </p:custDataLst>
          </p:nvPr>
        </p:nvPicPr>
        <p:blipFill>
          <a:blip r:embed="rId2"/>
          <a:stretch>
            <a:fillRect/>
          </a:stretch>
        </p:blipFill>
        <p:spPr>
          <a:xfrm>
            <a:off x="293370" y="2091690"/>
            <a:ext cx="5076825" cy="3526155"/>
          </a:xfrm>
          <a:prstGeom prst="rect">
            <a:avLst/>
          </a:prstGeom>
        </p:spPr>
      </p:pic>
      <p:sp>
        <p:nvSpPr>
          <p:cNvPr id="3" name="文本框 2"/>
          <p:cNvSpPr txBox="1"/>
          <p:nvPr/>
        </p:nvSpPr>
        <p:spPr>
          <a:xfrm>
            <a:off x="5370195" y="1039495"/>
            <a:ext cx="6821170" cy="5323205"/>
          </a:xfrm>
          <a:prstGeom prst="rect">
            <a:avLst/>
          </a:prstGeom>
          <a:noFill/>
        </p:spPr>
        <p:txBody>
          <a:bodyPr wrap="square" rtlCol="0">
            <a:spAutoFit/>
          </a:bodyPr>
          <a:p>
            <a:pPr marL="285750" indent="-285750">
              <a:buFont typeface="Wingdings" panose="05000000000000000000" charset="0"/>
              <a:buChar char="p"/>
            </a:pPr>
            <a:r>
              <a:rPr lang="en-US" altLang="zh-CN" sz="2000" b="1" dirty="0">
                <a:latin typeface="Times New Roman" panose="02020603050405020304" pitchFamily="18" charset="0"/>
                <a:cs typeface="Times New Roman" panose="02020603050405020304" pitchFamily="18" charset="0"/>
              </a:rPr>
              <a:t>Video Directory Manager</a:t>
            </a:r>
            <a:r>
              <a:rPr lang="zh-CN" altLang="en-US" sz="2000" b="1" dirty="0">
                <a:latin typeface="Times New Roman" panose="02020603050405020304" pitchFamily="18" charset="0"/>
                <a:cs typeface="Times New Roman" panose="02020603050405020304" pitchFamily="18" charset="0"/>
              </a:rPr>
              <a:t>：</a:t>
            </a:r>
            <a:endParaRPr lang="zh-CN" altLang="en-US" sz="2000" b="1" dirty="0">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ü"/>
            </a:pPr>
            <a:r>
              <a:rPr lang="zh-CN" altLang="en-US" sz="2000" dirty="0">
                <a:latin typeface="Times New Roman" panose="02020603050405020304" pitchFamily="18" charset="0"/>
                <a:cs typeface="Times New Roman" panose="02020603050405020304" pitchFamily="18" charset="0"/>
              </a:rPr>
              <a:t>reads the video directory from flash in the predefined area and loads on to the DRAM video directory cache.</a:t>
            </a:r>
            <a:r>
              <a:rPr lang="en-US" altLang="zh-CN" sz="2000" dirty="0">
                <a:latin typeface="Times New Roman" panose="02020603050405020304" pitchFamily="18" charset="0"/>
                <a:cs typeface="Times New Roman" panose="02020603050405020304" pitchFamily="18" charset="0"/>
              </a:rPr>
              <a:t> Cache update</a:t>
            </a:r>
            <a:endParaRPr lang="zh-CN" alt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p"/>
            </a:pPr>
            <a:r>
              <a:rPr lang="en-US" altLang="zh-CN" sz="2000" b="1" dirty="0">
                <a:latin typeface="Times New Roman" panose="02020603050405020304" pitchFamily="18" charset="0"/>
                <a:cs typeface="Times New Roman" panose="02020603050405020304" pitchFamily="18" charset="0"/>
                <a:sym typeface="+mn-ea"/>
              </a:rPr>
              <a:t>Video Entry Scheduler</a:t>
            </a:r>
            <a:r>
              <a:rPr lang="zh-CN" altLang="en-US" sz="2000" b="1" dirty="0">
                <a:latin typeface="Times New Roman" panose="02020603050405020304" pitchFamily="18" charset="0"/>
                <a:cs typeface="Times New Roman" panose="02020603050405020304" pitchFamily="18" charset="0"/>
                <a:sym typeface="+mn-ea"/>
              </a:rPr>
              <a:t>：</a:t>
            </a:r>
            <a:endParaRPr lang="zh-CN" altLang="en-US" sz="2000" b="1" dirty="0">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ü"/>
            </a:pPr>
            <a:r>
              <a:rPr lang="zh-CN" altLang="en-US" sz="2000" dirty="0">
                <a:latin typeface="Times New Roman" panose="02020603050405020304" pitchFamily="18" charset="0"/>
                <a:cs typeface="Times New Roman" panose="02020603050405020304" pitchFamily="18" charset="0"/>
              </a:rPr>
              <a:t>The video entry scheduler is responsible for scheduling the reads and writes to the video entry segment as per the requests from video directory manager.</a:t>
            </a:r>
            <a:endParaRPr lang="zh-CN" alt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p"/>
            </a:pPr>
            <a:r>
              <a:rPr lang="zh-CN" altLang="en-US" sz="2000" b="1" dirty="0">
                <a:latin typeface="Times New Roman" panose="02020603050405020304" pitchFamily="18" charset="0"/>
                <a:cs typeface="Times New Roman" panose="02020603050405020304" pitchFamily="18" charset="0"/>
              </a:rPr>
              <a:t>Video Feature Scheduler：</a:t>
            </a:r>
            <a:endParaRPr lang="zh-CN" altLang="en-US" sz="2000" b="1" dirty="0">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ü"/>
            </a:pPr>
            <a:r>
              <a:rPr lang="zh-CN" altLang="en-US" sz="2000" dirty="0">
                <a:latin typeface="Times New Roman" panose="02020603050405020304" pitchFamily="18" charset="0"/>
                <a:cs typeface="Times New Roman" panose="02020603050405020304" pitchFamily="18" charset="0"/>
              </a:rPr>
              <a:t>It receives addresses from video entry scheduler and schedules flash accesses to the feature segment, and transfers data pages to the data buffer in the SSD</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s DRAM memory.</a:t>
            </a:r>
            <a:endParaRPr lang="zh-CN" alt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p"/>
            </a:pPr>
            <a:r>
              <a:rPr lang="zh-CN" altLang="en-US" sz="2000" b="1" dirty="0">
                <a:latin typeface="Times New Roman" panose="02020603050405020304" pitchFamily="18" charset="0"/>
                <a:cs typeface="Times New Roman" panose="02020603050405020304" pitchFamily="18" charset="0"/>
              </a:rPr>
              <a:t>Operation Handler:</a:t>
            </a:r>
            <a:endParaRPr lang="zh-CN" altLang="en-US" sz="2000" b="1" dirty="0">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ü"/>
            </a:pPr>
            <a:r>
              <a:rPr lang="zh-CN" altLang="en-US" sz="2000" dirty="0">
                <a:latin typeface="Times New Roman" panose="02020603050405020304" pitchFamily="18" charset="0"/>
                <a:cs typeface="Times New Roman" panose="02020603050405020304" pitchFamily="18" charset="0"/>
              </a:rPr>
              <a:t>The operation handler is responsible for interacting with the I/O interface of the SSD system, decoding the user query, and applying the predicates on the fetched data from flash storage</a:t>
            </a:r>
            <a:endParaRPr lang="zh-CN" alt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p"/>
            </a:pP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Evaluation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398780"/>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Our design is prototyped on the Cosmos plus OpenSSD board connected with host computer.</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5" name="图片 4"/>
          <p:cNvPicPr>
            <a:picLocks noChangeAspect="1"/>
          </p:cNvPicPr>
          <p:nvPr>
            <p:custDataLst>
              <p:tags r:id="rId1"/>
            </p:custDataLst>
          </p:nvPr>
        </p:nvPicPr>
        <p:blipFill>
          <a:blip r:embed="rId2"/>
          <a:stretch>
            <a:fillRect/>
          </a:stretch>
        </p:blipFill>
        <p:spPr>
          <a:xfrm>
            <a:off x="1983740" y="1538605"/>
            <a:ext cx="3475355" cy="4707255"/>
          </a:xfrm>
          <a:prstGeom prst="rect">
            <a:avLst/>
          </a:prstGeom>
        </p:spPr>
      </p:pic>
      <p:pic>
        <p:nvPicPr>
          <p:cNvPr id="6" name="图片 5"/>
          <p:cNvPicPr>
            <a:picLocks noChangeAspect="1"/>
          </p:cNvPicPr>
          <p:nvPr>
            <p:custDataLst>
              <p:tags r:id="rId3"/>
            </p:custDataLst>
          </p:nvPr>
        </p:nvPicPr>
        <p:blipFill>
          <a:blip r:embed="rId4"/>
          <a:stretch>
            <a:fillRect/>
          </a:stretch>
        </p:blipFill>
        <p:spPr>
          <a:xfrm>
            <a:off x="6137910" y="2957195"/>
            <a:ext cx="3938270" cy="18700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594360" y="1706880"/>
            <a:ext cx="4206875" cy="3262630"/>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6052820" y="1706880"/>
            <a:ext cx="5325110" cy="3731260"/>
          </a:xfrm>
          <a:prstGeom prst="rect">
            <a:avLst/>
          </a:prstGeom>
        </p:spPr>
      </p:pic>
      <p:sp>
        <p:nvSpPr>
          <p:cNvPr id="6" name="文本框 5"/>
          <p:cNvSpPr txBox="1"/>
          <p:nvPr/>
        </p:nvSpPr>
        <p:spPr>
          <a:xfrm>
            <a:off x="181610" y="5991225"/>
            <a:ext cx="11196320" cy="583565"/>
          </a:xfrm>
          <a:prstGeom prst="rect">
            <a:avLst/>
          </a:prstGeom>
          <a:noFill/>
        </p:spPr>
        <p:txBody>
          <a:bodyPr wrap="square" rtlCol="0">
            <a:spAutoFit/>
          </a:bodyPr>
          <a:p>
            <a:r>
              <a:rPr lang="zh-CN" altLang="en-US" sz="1600"/>
              <a:t>Xu H, He K, Plummer B A, et al. Multilevel language and vision integration for text-to-clip retrieval[C]//Proceedings of the AAAI Conference on Artificial Intelligence. 2019, 33(01): 9062-9069.</a:t>
            </a:r>
            <a:endParaRPr lang="zh-CN" altLang="en-US" sz="1600"/>
          </a:p>
        </p:txBody>
      </p:sp>
      <p:sp>
        <p:nvSpPr>
          <p:cNvPr id="7" name="标题 1"/>
          <p:cNvSpPr>
            <a:spLocks noGrp="1"/>
          </p:cNvSpPr>
          <p:nvPr>
            <p:ph type="title"/>
            <p:custDataLst>
              <p:tags r:id="rId5"/>
            </p:custDataLst>
          </p:nvPr>
        </p:nvSpPr>
        <p:spPr>
          <a:xfrm>
            <a:off x="0" y="297747"/>
            <a:ext cx="9601200" cy="684114"/>
          </a:xfrm>
        </p:spPr>
        <p:txBody>
          <a:bodyPr>
            <a:noAutofit/>
          </a:bodyPr>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Evaluation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3" name="文本框 2"/>
          <p:cNvSpPr txBox="1"/>
          <p:nvPr/>
        </p:nvSpPr>
        <p:spPr>
          <a:xfrm>
            <a:off x="181610" y="1114425"/>
            <a:ext cx="5914390" cy="460375"/>
          </a:xfrm>
          <a:prstGeom prst="rect">
            <a:avLst/>
          </a:prstGeom>
          <a:noFill/>
        </p:spPr>
        <p:txBody>
          <a:bodyPr wrap="square" rtlCol="0">
            <a:spAutoFit/>
          </a:bodyPr>
          <a:p>
            <a:r>
              <a:rPr lang="zh-CN" altLang="en-US" sz="2400">
                <a:latin typeface="Times New Roman" panose="02020603050405020304" pitchFamily="18" charset="0"/>
                <a:cs typeface="Times New Roman" panose="02020603050405020304" pitchFamily="18" charset="0"/>
                <a:sym typeface="+mn-ea"/>
              </a:rPr>
              <a:t>Training process for text-action retrieval</a:t>
            </a:r>
            <a:endParaRPr lang="zh-CN" altLang="en-US" sz="2400">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81610" y="5991225"/>
            <a:ext cx="11196320" cy="583565"/>
          </a:xfrm>
          <a:prstGeom prst="rect">
            <a:avLst/>
          </a:prstGeom>
          <a:noFill/>
        </p:spPr>
        <p:txBody>
          <a:bodyPr wrap="square" rtlCol="0">
            <a:spAutoFit/>
          </a:bodyPr>
          <a:p>
            <a:r>
              <a:rPr lang="zh-CN" altLang="en-US" sz="1600"/>
              <a:t>Sener F, Yao A. Zero-shot anticipation for instructional activities[C]//Proceedings of the IEEE/CVF International Conference on Computer Vision. 2019: 862-871.</a:t>
            </a:r>
            <a:endParaRPr lang="zh-CN" altLang="en-US" sz="1600"/>
          </a:p>
        </p:txBody>
      </p:sp>
      <p:pic>
        <p:nvPicPr>
          <p:cNvPr id="4" name="图片 3"/>
          <p:cNvPicPr>
            <a:picLocks noChangeAspect="1"/>
          </p:cNvPicPr>
          <p:nvPr>
            <p:custDataLst>
              <p:tags r:id="rId1"/>
            </p:custDataLst>
          </p:nvPr>
        </p:nvPicPr>
        <p:blipFill>
          <a:blip r:embed="rId2"/>
          <a:stretch>
            <a:fillRect/>
          </a:stretch>
        </p:blipFill>
        <p:spPr>
          <a:xfrm>
            <a:off x="478790" y="2016760"/>
            <a:ext cx="11234420" cy="2825115"/>
          </a:xfrm>
          <a:prstGeom prst="rect">
            <a:avLst/>
          </a:prstGeom>
        </p:spPr>
      </p:pic>
      <p:sp>
        <p:nvSpPr>
          <p:cNvPr id="10" name="标题 1"/>
          <p:cNvSpPr>
            <a:spLocks noGrp="1"/>
          </p:cNvSpPr>
          <p:nvPr>
            <p:ph type="title"/>
            <p:custDataLst>
              <p:tags r:id="rId3"/>
            </p:custDataLst>
          </p:nvPr>
        </p:nvSpPr>
        <p:spPr>
          <a:xfrm>
            <a:off x="0" y="297747"/>
            <a:ext cx="9601200" cy="684114"/>
          </a:xfrm>
        </p:spPr>
        <p:txBody>
          <a:bodyPr>
            <a:noAutofit/>
          </a:bodyPr>
          <a:p>
            <a:pPr algn="l">
              <a:buClrTx/>
              <a:buSzTx/>
              <a:buFontTx/>
            </a:pPr>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Evaluation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3" name="文本框 2"/>
          <p:cNvSpPr txBox="1"/>
          <p:nvPr>
            <p:custDataLst>
              <p:tags r:id="rId4"/>
            </p:custDataLst>
          </p:nvPr>
        </p:nvSpPr>
        <p:spPr>
          <a:xfrm>
            <a:off x="181610" y="1114425"/>
            <a:ext cx="5914390" cy="460375"/>
          </a:xfrm>
          <a:prstGeom prst="rect">
            <a:avLst/>
          </a:prstGeom>
          <a:noFill/>
        </p:spPr>
        <p:txBody>
          <a:bodyPr wrap="square" rtlCol="0">
            <a:spAutoFit/>
          </a:bodyPr>
          <a:p>
            <a:r>
              <a:rPr lang="zh-CN" altLang="en-US" sz="2400">
                <a:latin typeface="Times New Roman" panose="02020603050405020304" pitchFamily="18" charset="0"/>
                <a:cs typeface="Times New Roman" panose="02020603050405020304" pitchFamily="18" charset="0"/>
                <a:sym typeface="+mn-ea"/>
              </a:rPr>
              <a:t>Training process for zero-shot anticipation</a:t>
            </a:r>
            <a:endParaRPr lang="zh-CN" altLang="en-US" sz="2400">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Evaluation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5126990" cy="2245360"/>
          </a:xfrm>
          <a:prstGeom prst="rect">
            <a:avLst/>
          </a:prstGeom>
          <a:noFill/>
          <a:effectLst/>
        </p:spPr>
        <p:txBody>
          <a:bodyPr wrap="square" rtlCol="0">
            <a:spAutoFit/>
          </a:bodyPr>
          <a:p>
            <a:pPr marL="457200" lvl="1" indent="-457200" algn="l">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We first evaluated our work based on two real-world research works in computer vision area. Huijuan et al. address the text-based action retrieval problem for videos. Their training step involves reading all frames that matches captions to the host processor. </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2" name="图片 1"/>
          <p:cNvPicPr>
            <a:picLocks noChangeAspect="1"/>
          </p:cNvPicPr>
          <p:nvPr>
            <p:custDataLst>
              <p:tags r:id="rId1"/>
            </p:custDataLst>
          </p:nvPr>
        </p:nvPicPr>
        <p:blipFill>
          <a:blip r:embed="rId2"/>
          <a:stretch>
            <a:fillRect/>
          </a:stretch>
        </p:blipFill>
        <p:spPr>
          <a:xfrm>
            <a:off x="1014095" y="3284855"/>
            <a:ext cx="3837940" cy="3175000"/>
          </a:xfrm>
          <a:prstGeom prst="rect">
            <a:avLst/>
          </a:prstGeom>
        </p:spPr>
      </p:pic>
      <p:pic>
        <p:nvPicPr>
          <p:cNvPr id="3" name="图片 2"/>
          <p:cNvPicPr>
            <a:picLocks noChangeAspect="1"/>
          </p:cNvPicPr>
          <p:nvPr>
            <p:custDataLst>
              <p:tags r:id="rId3"/>
            </p:custDataLst>
          </p:nvPr>
        </p:nvPicPr>
        <p:blipFill>
          <a:blip r:embed="rId4"/>
          <a:stretch>
            <a:fillRect/>
          </a:stretch>
        </p:blipFill>
        <p:spPr>
          <a:xfrm>
            <a:off x="7436485" y="3284855"/>
            <a:ext cx="3955415" cy="3163570"/>
          </a:xfrm>
          <a:prstGeom prst="rect">
            <a:avLst/>
          </a:prstGeom>
        </p:spPr>
      </p:pic>
      <p:sp>
        <p:nvSpPr>
          <p:cNvPr id="5" name="文本框 4"/>
          <p:cNvSpPr txBox="1"/>
          <p:nvPr/>
        </p:nvSpPr>
        <p:spPr>
          <a:xfrm>
            <a:off x="6228715" y="1039495"/>
            <a:ext cx="5261610" cy="1938020"/>
          </a:xfrm>
          <a:prstGeom prst="rect">
            <a:avLst/>
          </a:prstGeom>
          <a:noFill/>
        </p:spPr>
        <p:txBody>
          <a:bodyPr wrap="square" rtlCol="0" anchor="t">
            <a:spAutoFit/>
          </a:bodyPr>
          <a:p>
            <a:pPr marL="342900" indent="-3429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rPr>
              <a:t>Fadime and Angela presented Zero-shot anticipation for instructional activities. Their work involves training the model with long cooking videos whose frames are segmented and each segmentation is labeled with a cooking action.</a:t>
            </a:r>
            <a:endParaRPr lang="en-US" altLang="zh-C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Evaluation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1322070"/>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We also analyzed the performance of ISKEVA with synthetic queries on data sets widely used in literature.</a:t>
            </a:r>
            <a:endParaRPr lang="en-US" altLang="zh-CN" sz="2000" dirty="0">
              <a:latin typeface="Times New Roman" panose="02020603050405020304" pitchFamily="18" charset="0"/>
              <a:cs typeface="Times New Roman" panose="02020603050405020304" pitchFamily="18" charset="0"/>
              <a:sym typeface="+mn-ea"/>
            </a:endParaRPr>
          </a:p>
          <a:p>
            <a:pPr marL="0" lvl="1" indent="457200">
              <a:buFont typeface="Wingdings" panose="05000000000000000000" charset="0"/>
              <a:buNone/>
            </a:pPr>
            <a:r>
              <a:rPr lang="en-US" altLang="zh-CN" sz="2000" dirty="0">
                <a:latin typeface="Times New Roman" panose="02020603050405020304" pitchFamily="18" charset="0"/>
                <a:cs typeface="Times New Roman" panose="02020603050405020304" pitchFamily="18" charset="0"/>
                <a:sym typeface="+mn-ea"/>
              </a:rPr>
              <a:t>We generated the queries with predicates AND, OR, NOT, COUNT (CNT), and EXIST by randomly selecting different number of classes from the dataset. For example, (V, cat, dog, person, couch, beer, AND) retrieves all the frames in the video V which consists of all the five objects.</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5" name="图片 4"/>
          <p:cNvPicPr>
            <a:picLocks noChangeAspect="1"/>
          </p:cNvPicPr>
          <p:nvPr>
            <p:custDataLst>
              <p:tags r:id="rId1"/>
            </p:custDataLst>
          </p:nvPr>
        </p:nvPicPr>
        <p:blipFill>
          <a:blip r:embed="rId2"/>
          <a:stretch>
            <a:fillRect/>
          </a:stretch>
        </p:blipFill>
        <p:spPr>
          <a:xfrm>
            <a:off x="1990725" y="2419350"/>
            <a:ext cx="4034155" cy="2603500"/>
          </a:xfrm>
          <a:prstGeom prst="rect">
            <a:avLst/>
          </a:prstGeom>
        </p:spPr>
      </p:pic>
      <p:pic>
        <p:nvPicPr>
          <p:cNvPr id="6" name="图片 5"/>
          <p:cNvPicPr>
            <a:picLocks noChangeAspect="1"/>
          </p:cNvPicPr>
          <p:nvPr>
            <p:custDataLst>
              <p:tags r:id="rId3"/>
            </p:custDataLst>
          </p:nvPr>
        </p:nvPicPr>
        <p:blipFill>
          <a:blip r:embed="rId4"/>
          <a:stretch>
            <a:fillRect/>
          </a:stretch>
        </p:blipFill>
        <p:spPr>
          <a:xfrm>
            <a:off x="6112510" y="2419350"/>
            <a:ext cx="3919855" cy="2602865"/>
          </a:xfrm>
          <a:prstGeom prst="rect">
            <a:avLst/>
          </a:prstGeom>
        </p:spPr>
      </p:pic>
      <p:sp>
        <p:nvSpPr>
          <p:cNvPr id="2" name="文本框 1"/>
          <p:cNvSpPr txBox="1"/>
          <p:nvPr/>
        </p:nvSpPr>
        <p:spPr>
          <a:xfrm>
            <a:off x="2722245" y="5168900"/>
            <a:ext cx="7183120" cy="706755"/>
          </a:xfrm>
          <a:prstGeom prst="rect">
            <a:avLst/>
          </a:prstGeom>
          <a:noFill/>
        </p:spPr>
        <p:txBody>
          <a:bodyPr wrap="square" rtlCol="0">
            <a:spAutoFit/>
          </a:bodyPr>
          <a:p>
            <a:r>
              <a:rPr lang="en-US" altLang="zh-CN" sz="2000" dirty="0">
                <a:latin typeface="Times New Roman" panose="02020603050405020304" pitchFamily="18" charset="0"/>
                <a:cs typeface="Times New Roman" panose="02020603050405020304" pitchFamily="18" charset="0"/>
              </a:rPr>
              <a:t>AND and NOT predicates result in the most data movement reduction because few frame satisfies these predicates.</a:t>
            </a:r>
            <a:endParaRPr lang="en-US" altLang="zh-C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Evaluation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706755"/>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We evaluated end-to-end latency ISKEVA for the two realworld queries and compared with KAML, one of the state-of-the-art KV-SSD designs. </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6" name="图片 5"/>
          <p:cNvPicPr>
            <a:picLocks noChangeAspect="1"/>
          </p:cNvPicPr>
          <p:nvPr>
            <p:custDataLst>
              <p:tags r:id="rId1"/>
            </p:custDataLst>
          </p:nvPr>
        </p:nvPicPr>
        <p:blipFill>
          <a:blip r:embed="rId2"/>
          <a:stretch>
            <a:fillRect/>
          </a:stretch>
        </p:blipFill>
        <p:spPr>
          <a:xfrm>
            <a:off x="828040" y="2430145"/>
            <a:ext cx="3314700" cy="2633345"/>
          </a:xfrm>
          <a:prstGeom prst="rect">
            <a:avLst/>
          </a:prstGeom>
        </p:spPr>
      </p:pic>
      <p:pic>
        <p:nvPicPr>
          <p:cNvPr id="7" name="图片 6"/>
          <p:cNvPicPr>
            <a:picLocks noChangeAspect="1"/>
          </p:cNvPicPr>
          <p:nvPr>
            <p:custDataLst>
              <p:tags r:id="rId3"/>
            </p:custDataLst>
          </p:nvPr>
        </p:nvPicPr>
        <p:blipFill>
          <a:blip r:embed="rId4"/>
          <a:srcRect r="50480"/>
          <a:stretch>
            <a:fillRect/>
          </a:stretch>
        </p:blipFill>
        <p:spPr>
          <a:xfrm>
            <a:off x="4498975" y="2430145"/>
            <a:ext cx="3408045" cy="2633345"/>
          </a:xfrm>
          <a:prstGeom prst="rect">
            <a:avLst/>
          </a:prstGeom>
        </p:spPr>
      </p:pic>
      <p:pic>
        <p:nvPicPr>
          <p:cNvPr id="2" name="图片 1"/>
          <p:cNvPicPr>
            <a:picLocks noChangeAspect="1"/>
          </p:cNvPicPr>
          <p:nvPr>
            <p:custDataLst>
              <p:tags r:id="rId5"/>
            </p:custDataLst>
          </p:nvPr>
        </p:nvPicPr>
        <p:blipFill>
          <a:blip r:embed="rId6"/>
          <a:stretch>
            <a:fillRect/>
          </a:stretch>
        </p:blipFill>
        <p:spPr>
          <a:xfrm>
            <a:off x="8321040" y="2430145"/>
            <a:ext cx="3173095" cy="262826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Evaluation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706755"/>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The power consumption of ISKEVA was evaluated with Xilinx Vivado, Xilinx Power Estimator, and RAPL tool. </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2" name="图片 1"/>
          <p:cNvPicPr>
            <a:picLocks noChangeAspect="1"/>
          </p:cNvPicPr>
          <p:nvPr>
            <p:custDataLst>
              <p:tags r:id="rId1"/>
            </p:custDataLst>
          </p:nvPr>
        </p:nvPicPr>
        <p:blipFill>
          <a:blip r:embed="rId2"/>
          <a:srcRect l="51808"/>
          <a:stretch>
            <a:fillRect/>
          </a:stretch>
        </p:blipFill>
        <p:spPr>
          <a:xfrm>
            <a:off x="3239770" y="1671320"/>
            <a:ext cx="2902585" cy="2303780"/>
          </a:xfrm>
          <a:prstGeom prst="rect">
            <a:avLst/>
          </a:prstGeom>
        </p:spPr>
      </p:pic>
      <p:pic>
        <p:nvPicPr>
          <p:cNvPr id="3" name="图片 2"/>
          <p:cNvPicPr>
            <a:picLocks noChangeAspect="1"/>
          </p:cNvPicPr>
          <p:nvPr>
            <p:custDataLst>
              <p:tags r:id="rId3"/>
            </p:custDataLst>
          </p:nvPr>
        </p:nvPicPr>
        <p:blipFill>
          <a:blip r:embed="rId4"/>
          <a:stretch>
            <a:fillRect/>
          </a:stretch>
        </p:blipFill>
        <p:spPr>
          <a:xfrm>
            <a:off x="3779520" y="4035425"/>
            <a:ext cx="4846320" cy="2274570"/>
          </a:xfrm>
          <a:prstGeom prst="rect">
            <a:avLst/>
          </a:prstGeom>
        </p:spPr>
      </p:pic>
      <p:pic>
        <p:nvPicPr>
          <p:cNvPr id="7" name="图片 6"/>
          <p:cNvPicPr>
            <a:picLocks noChangeAspect="1"/>
          </p:cNvPicPr>
          <p:nvPr>
            <p:custDataLst>
              <p:tags r:id="rId5"/>
            </p:custDataLst>
          </p:nvPr>
        </p:nvPicPr>
        <p:blipFill>
          <a:blip r:embed="rId6"/>
          <a:stretch>
            <a:fillRect/>
          </a:stretch>
        </p:blipFill>
        <p:spPr>
          <a:xfrm>
            <a:off x="6257290" y="1671320"/>
            <a:ext cx="2884805" cy="21520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Background</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4707890"/>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In recent times, key-value databases are being used to store video metadata and video features, extracted using neural networks in commercial video analytic platforms such as Microsoft Rocket.</a:t>
            </a:r>
            <a:endParaRPr lang="en-US" altLang="zh-CN"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b="1"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neural networks are used in both edges and clouds to extract objects in each video frame, and the features of these video frames (pose information, bounding boxes, object classes, etc.) are stored in key-value databases for future use.</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100" name="图片 99"/>
          <p:cNvPicPr/>
          <p:nvPr/>
        </p:nvPicPr>
        <p:blipFill>
          <a:blip r:embed="rId1"/>
          <a:srcRect l="622" t="6566" r="892" b="2751"/>
          <a:stretch>
            <a:fillRect/>
          </a:stretch>
        </p:blipFill>
        <p:spPr>
          <a:xfrm>
            <a:off x="2851785" y="1854200"/>
            <a:ext cx="6488430" cy="2697480"/>
          </a:xfrm>
          <a:prstGeom prst="rect">
            <a:avLst/>
          </a:prstGeom>
          <a:noFill/>
          <a:ln w="9525">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Background</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5015865"/>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A typical query towards such database could be "find a time slot where guests are feeding giraffes". For such applications, bounding boxes for giraffe, person, and food are pre-extracted and stored in the cloud databases, and the cloud server is responsible for loading these bounding boxes from the storage device and filtering the requested bounding boxes.</a:t>
            </a:r>
            <a:endParaRPr lang="en-US" altLang="zh-CN"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zh-CN" altLang="en-US"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r>
              <a:rPr lang="zh-CN" altLang="en-US" sz="2000" dirty="0">
                <a:latin typeface="Times New Roman" panose="02020603050405020304" pitchFamily="18" charset="0"/>
                <a:cs typeface="Times New Roman" panose="02020603050405020304" pitchFamily="18" charset="0"/>
                <a:sym typeface="+mn-ea"/>
              </a:rPr>
              <a:t>Depending on the distribution of features across the video frames, the data movement between the compute server and storage device could be huge.</a:t>
            </a:r>
            <a:endParaRPr lang="zh-CN" altLang="en-US" sz="2000" dirty="0">
              <a:latin typeface="Times New Roman" panose="02020603050405020304" pitchFamily="18" charset="0"/>
              <a:cs typeface="Times New Roman" panose="02020603050405020304" pitchFamily="18" charset="0"/>
              <a:sym typeface="+mn-ea"/>
            </a:endParaRPr>
          </a:p>
        </p:txBody>
      </p:sp>
      <p:pic>
        <p:nvPicPr>
          <p:cNvPr id="3" name="图片 2"/>
          <p:cNvPicPr>
            <a:picLocks noChangeAspect="1"/>
          </p:cNvPicPr>
          <p:nvPr>
            <p:custDataLst>
              <p:tags r:id="rId1"/>
            </p:custDataLst>
          </p:nvPr>
        </p:nvPicPr>
        <p:blipFill>
          <a:blip r:embed="rId2"/>
          <a:stretch>
            <a:fillRect/>
          </a:stretch>
        </p:blipFill>
        <p:spPr>
          <a:xfrm>
            <a:off x="3220085" y="2397125"/>
            <a:ext cx="5751195" cy="25431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Problem</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4831080"/>
          </a:xfrm>
          <a:prstGeom prst="rect">
            <a:avLst/>
          </a:prstGeom>
          <a:noFill/>
          <a:effectLst/>
        </p:spPr>
        <p:txBody>
          <a:bodyPr wrap="square" rtlCol="0">
            <a:spAutoFit/>
          </a:bodyPr>
          <a:p>
            <a:pPr marL="457200" lvl="1" indent="-457200">
              <a:buFont typeface="Wingdings" panose="05000000000000000000" charset="0"/>
              <a:buChar char="Ø"/>
            </a:pPr>
            <a:r>
              <a:rPr lang="en-US" altLang="zh-CN" sz="2400" dirty="0">
                <a:latin typeface="Times New Roman" panose="02020603050405020304" pitchFamily="18" charset="0"/>
                <a:cs typeface="Times New Roman" panose="02020603050405020304" pitchFamily="18" charset="0"/>
                <a:sym typeface="+mn-ea"/>
              </a:rPr>
              <a:t>In recent years, processing-in-storage compute architectures or systems is gaining prominence as they reduce the data movement between memory/storage and the central processor significantly.</a:t>
            </a:r>
            <a:endParaRPr lang="en-US" altLang="zh-CN" sz="2400" dirty="0">
              <a:latin typeface="Times New Roman" panose="02020603050405020304" pitchFamily="18" charset="0"/>
              <a:cs typeface="Times New Roman" panose="02020603050405020304" pitchFamily="18" charset="0"/>
              <a:sym typeface="+mn-ea"/>
            </a:endParaRPr>
          </a:p>
          <a:p>
            <a:pPr marL="914400" lvl="2" indent="-457200">
              <a:buFont typeface="Wingdings" panose="05000000000000000000" charset="0"/>
              <a:buChar char="Ø"/>
            </a:pPr>
            <a:r>
              <a:rPr lang="en-US" altLang="zh-CN" sz="2400" dirty="0">
                <a:latin typeface="Times New Roman" panose="02020603050405020304" pitchFamily="18" charset="0"/>
                <a:cs typeface="Times New Roman" panose="02020603050405020304" pitchFamily="18" charset="0"/>
                <a:sym typeface="+mn-ea"/>
              </a:rPr>
              <a:t>In-SSD compute systems such </a:t>
            </a:r>
            <a:r>
              <a:rPr lang="en-US" altLang="zh-CN" sz="2400" dirty="0">
                <a:latin typeface="Times New Roman" panose="02020603050405020304" pitchFamily="18" charset="0"/>
                <a:cs typeface="Times New Roman" panose="02020603050405020304" pitchFamily="18" charset="0"/>
                <a:sym typeface="+mn-ea"/>
              </a:rPr>
              <a:t>as INSIDER</a:t>
            </a:r>
            <a:r>
              <a:rPr lang="zh-CN" altLang="en-US" sz="2400" dirty="0">
                <a:latin typeface="Times New Roman" panose="02020603050405020304" pitchFamily="18" charset="0"/>
                <a:cs typeface="Times New Roman" panose="02020603050405020304" pitchFamily="18" charset="0"/>
                <a:sym typeface="+mn-ea"/>
              </a:rPr>
              <a:t>、NASCENT、DeepStore</a:t>
            </a:r>
            <a:endParaRPr lang="zh-CN" altLang="en-US" sz="2400" dirty="0">
              <a:latin typeface="Times New Roman" panose="02020603050405020304" pitchFamily="18" charset="0"/>
              <a:cs typeface="Times New Roman" panose="02020603050405020304" pitchFamily="18" charset="0"/>
              <a:sym typeface="+mn-ea"/>
            </a:endParaRPr>
          </a:p>
          <a:p>
            <a:pPr marL="1371600" lvl="3" indent="-457200">
              <a:buFont typeface="Wingdings" panose="05000000000000000000" charset="0"/>
              <a:buChar char="p"/>
            </a:pPr>
            <a:r>
              <a:rPr lang="en-US" altLang="zh-CN" sz="2000" dirty="0">
                <a:latin typeface="Times New Roman" panose="02020603050405020304" pitchFamily="18" charset="0"/>
                <a:cs typeface="Times New Roman" panose="02020603050405020304" pitchFamily="18" charset="0"/>
                <a:sym typeface="+mn-ea"/>
              </a:rPr>
              <a:t>Do not readily support the key-value databases for video metadata as they are tailored for specific applications and involve hardware modifications.</a:t>
            </a:r>
            <a:endParaRPr lang="en-US" altLang="zh-CN" sz="2000" dirty="0">
              <a:latin typeface="Times New Roman" panose="02020603050405020304" pitchFamily="18" charset="0"/>
              <a:cs typeface="Times New Roman" panose="02020603050405020304" pitchFamily="18" charset="0"/>
              <a:sym typeface="+mn-ea"/>
            </a:endParaRPr>
          </a:p>
          <a:p>
            <a:pPr marL="1371600" lvl="3" indent="-457200">
              <a:buFont typeface="Wingdings" panose="05000000000000000000" charset="0"/>
              <a:buChar char="p"/>
            </a:pPr>
            <a:endParaRPr lang="en-US" altLang="zh-CN" sz="2400" dirty="0">
              <a:latin typeface="Times New Roman" panose="02020603050405020304" pitchFamily="18" charset="0"/>
              <a:cs typeface="Times New Roman" panose="02020603050405020304" pitchFamily="18" charset="0"/>
              <a:sym typeface="+mn-ea"/>
            </a:endParaRPr>
          </a:p>
          <a:p>
            <a:pPr marL="914400" lvl="2" indent="-457200">
              <a:buFont typeface="Wingdings" panose="05000000000000000000" charset="0"/>
              <a:buChar char="Ø"/>
            </a:pPr>
            <a:r>
              <a:rPr lang="en-US" altLang="zh-CN" sz="2400" dirty="0">
                <a:latin typeface="Times New Roman" panose="02020603050405020304" pitchFamily="18" charset="0"/>
                <a:cs typeface="Times New Roman" panose="02020603050405020304" pitchFamily="18" charset="0"/>
                <a:sym typeface="+mn-ea"/>
              </a:rPr>
              <a:t>Several software-only in-SSD key-value database designs such as Samsung KV-SSD</a:t>
            </a:r>
            <a:r>
              <a:rPr lang="zh-CN" altLang="en-US" sz="2400" dirty="0">
                <a:latin typeface="Times New Roman" panose="02020603050405020304" pitchFamily="18" charset="0"/>
                <a:cs typeface="Times New Roman" panose="02020603050405020304" pitchFamily="18" charset="0"/>
                <a:sym typeface="+mn-ea"/>
              </a:rPr>
              <a:t>、Crail-KV、KAML</a:t>
            </a:r>
            <a:endParaRPr lang="zh-CN" altLang="en-US" sz="2400" dirty="0">
              <a:latin typeface="Times New Roman" panose="02020603050405020304" pitchFamily="18" charset="0"/>
              <a:cs typeface="Times New Roman" panose="02020603050405020304" pitchFamily="18" charset="0"/>
              <a:sym typeface="+mn-ea"/>
            </a:endParaRPr>
          </a:p>
          <a:p>
            <a:pPr lvl="3" indent="-457200" algn="l">
              <a:buClrTx/>
              <a:buSzTx/>
              <a:buFont typeface="Wingdings" panose="05000000000000000000" charset="0"/>
              <a:buChar char="p"/>
            </a:pPr>
            <a:r>
              <a:rPr lang="en-US" altLang="zh-CN" sz="2000" dirty="0">
                <a:latin typeface="Times New Roman" panose="02020603050405020304" pitchFamily="18" charset="0"/>
                <a:cs typeface="Times New Roman" panose="02020603050405020304" pitchFamily="18" charset="0"/>
                <a:sym typeface="+mn-ea"/>
              </a:rPr>
              <a:t>Do not provide data filtering operations and hence cannot reduce the raw data movement (actual user data) between the processor and SSD.</a:t>
            </a:r>
            <a:endParaRPr lang="en-US" altLang="zh-CN" sz="2000" dirty="0">
              <a:latin typeface="Times New Roman" panose="02020603050405020304" pitchFamily="18" charset="0"/>
              <a:cs typeface="Times New Roman" panose="02020603050405020304" pitchFamily="18" charset="0"/>
              <a:sym typeface="+mn-ea"/>
            </a:endParaRPr>
          </a:p>
          <a:p>
            <a:pPr lvl="3" indent="-457200" algn="l">
              <a:buClrTx/>
              <a:buSzTx/>
              <a:buFont typeface="Wingdings" panose="05000000000000000000" charset="0"/>
              <a:buChar char="p"/>
            </a:pPr>
            <a:r>
              <a:rPr lang="en-US" altLang="zh-CN" sz="2000" dirty="0">
                <a:latin typeface="Times New Roman" panose="02020603050405020304" pitchFamily="18" charset="0"/>
                <a:cs typeface="Times New Roman" panose="02020603050405020304" pitchFamily="18" charset="0"/>
                <a:sym typeface="+mn-ea"/>
              </a:rPr>
              <a:t>Their access mechanisms are highly optimized for accessing data based on the keys, however, queries to video features can significantly benefit from filtering while scanning the values in the key-value pairs.</a:t>
            </a:r>
            <a:endParaRPr lang="en-US" altLang="zh-CN" sz="2000" dirty="0">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Solution&amp;</a:t>
            </a:r>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Design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1630045"/>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ISKEVA is a software-only approach, and it provides a key-value like interface similar to existing KV-SSDs and also equipped with a near-SSD feature processing engine implemented in the SSD flash translation layer (FTL) software to support user queries on the data with various predicates etc.</a:t>
            </a:r>
            <a:endParaRPr lang="en-US" altLang="zh-CN" sz="2000" dirty="0">
              <a:latin typeface="Times New Roman" panose="02020603050405020304" pitchFamily="18" charset="0"/>
              <a:cs typeface="Times New Roman" panose="02020603050405020304" pitchFamily="18" charset="0"/>
              <a:sym typeface="+mn-ea"/>
            </a:endParaRPr>
          </a:p>
          <a:p>
            <a:pPr marL="457200" lvl="1" indent="-457200">
              <a:buFont typeface="Wingdings" panose="05000000000000000000" charset="0"/>
              <a:buChar char="Ø"/>
            </a:pPr>
            <a:endParaRPr lang="en-US" altLang="zh-CN" sz="2000" dirty="0">
              <a:latin typeface="Times New Roman" panose="02020603050405020304" pitchFamily="18" charset="0"/>
              <a:cs typeface="Times New Roman" panose="02020603050405020304" pitchFamily="18" charset="0"/>
              <a:sym typeface="+mn-ea"/>
            </a:endParaRPr>
          </a:p>
          <a:p>
            <a:pPr marL="914400" lvl="2" indent="-457200">
              <a:buFont typeface="Wingdings" panose="05000000000000000000" charset="0"/>
              <a:buChar char="p"/>
            </a:pPr>
            <a:r>
              <a:rPr lang="en-US" altLang="zh-CN" sz="2000" dirty="0">
                <a:latin typeface="Times New Roman" panose="02020603050405020304" pitchFamily="18" charset="0"/>
                <a:cs typeface="Times New Roman" panose="02020603050405020304" pitchFamily="18" charset="0"/>
                <a:sym typeface="+mn-ea"/>
              </a:rPr>
              <a:t>ISKEVA is implemented in the Cosmos+ OpenSSD board.</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5" name="图片 4"/>
          <p:cNvPicPr>
            <a:picLocks noChangeAspect="1"/>
          </p:cNvPicPr>
          <p:nvPr>
            <p:custDataLst>
              <p:tags r:id="rId1"/>
            </p:custDataLst>
          </p:nvPr>
        </p:nvPicPr>
        <p:blipFill>
          <a:blip r:embed="rId2"/>
          <a:stretch>
            <a:fillRect/>
          </a:stretch>
        </p:blipFill>
        <p:spPr>
          <a:xfrm>
            <a:off x="3409950" y="2727325"/>
            <a:ext cx="5372100" cy="26993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Solution&amp;</a:t>
            </a:r>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Design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1630045"/>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ISKEVA Overview</a:t>
            </a:r>
            <a:endParaRPr lang="en-US" altLang="zh-CN" sz="2000" dirty="0">
              <a:latin typeface="Times New Roman" panose="02020603050405020304" pitchFamily="18" charset="0"/>
              <a:cs typeface="Times New Roman" panose="02020603050405020304" pitchFamily="18" charset="0"/>
              <a:sym typeface="+mn-ea"/>
            </a:endParaRPr>
          </a:p>
          <a:p>
            <a:pPr marL="914400" lvl="2" indent="-457200">
              <a:buFont typeface="Wingdings" panose="05000000000000000000" charset="0"/>
              <a:buChar char="p"/>
            </a:pPr>
            <a:r>
              <a:rPr lang="en-US" altLang="zh-CN" sz="2000" dirty="0">
                <a:latin typeface="Times New Roman" panose="02020603050405020304" pitchFamily="18" charset="0"/>
                <a:cs typeface="Times New Roman" panose="02020603050405020304" pitchFamily="18" charset="0"/>
                <a:sym typeface="+mn-ea"/>
              </a:rPr>
              <a:t>ISKEVA </a:t>
            </a:r>
            <a:r>
              <a:rPr lang="en-US" altLang="zh-CN" sz="2000" dirty="0">
                <a:latin typeface="Times New Roman" panose="02020603050405020304" pitchFamily="18" charset="0"/>
                <a:cs typeface="Times New Roman" panose="02020603050405020304" pitchFamily="18" charset="0"/>
                <a:sym typeface="+mn-ea"/>
              </a:rPr>
              <a:t>augments the conventional FTL running on the embedded CPU core in the SSD with key-value database functionality. </a:t>
            </a:r>
            <a:endParaRPr lang="en-US" altLang="zh-CN" sz="2000" dirty="0">
              <a:latin typeface="Times New Roman" panose="02020603050405020304" pitchFamily="18" charset="0"/>
              <a:cs typeface="Times New Roman" panose="02020603050405020304" pitchFamily="18" charset="0"/>
              <a:sym typeface="+mn-ea"/>
            </a:endParaRPr>
          </a:p>
          <a:p>
            <a:pPr marL="914400" lvl="2" indent="-457200">
              <a:buFont typeface="Wingdings" panose="05000000000000000000" charset="0"/>
              <a:buChar char="p"/>
            </a:pPr>
            <a:r>
              <a:rPr lang="en-US" altLang="zh-CN" sz="2000" dirty="0">
                <a:latin typeface="Times New Roman" panose="02020603050405020304" pitchFamily="18" charset="0"/>
                <a:cs typeface="Times New Roman" panose="02020603050405020304" pitchFamily="18" charset="0"/>
                <a:sym typeface="+mn-ea"/>
              </a:rPr>
              <a:t>ISKEVA key-value store organizes the video metadata into three levels of hierarchical data structures, video directory, video entry, and feature data.</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2" name="图片 1"/>
          <p:cNvPicPr>
            <a:picLocks noChangeAspect="1"/>
          </p:cNvPicPr>
          <p:nvPr>
            <p:custDataLst>
              <p:tags r:id="rId1"/>
            </p:custDataLst>
          </p:nvPr>
        </p:nvPicPr>
        <p:blipFill>
          <a:blip r:embed="rId2"/>
          <a:stretch>
            <a:fillRect/>
          </a:stretch>
        </p:blipFill>
        <p:spPr>
          <a:xfrm>
            <a:off x="1461135" y="2920365"/>
            <a:ext cx="4521835" cy="3140710"/>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6771640" y="3112135"/>
            <a:ext cx="3124835" cy="27571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Solution&amp;</a:t>
            </a:r>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Design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1014730"/>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ISKEVA Data Layout/Organization</a:t>
            </a:r>
            <a:endParaRPr lang="en-US" altLang="zh-CN" sz="2000" dirty="0">
              <a:latin typeface="Times New Roman" panose="02020603050405020304" pitchFamily="18" charset="0"/>
              <a:cs typeface="Times New Roman" panose="02020603050405020304" pitchFamily="18" charset="0"/>
              <a:sym typeface="+mn-ea"/>
            </a:endParaRPr>
          </a:p>
          <a:p>
            <a:pPr marL="0" lvl="1" indent="457200">
              <a:buFont typeface="Wingdings" panose="05000000000000000000" charset="0"/>
              <a:buNone/>
            </a:pPr>
            <a:r>
              <a:rPr lang="en-US" altLang="zh-CN" sz="2000" dirty="0">
                <a:latin typeface="Times New Roman" panose="02020603050405020304" pitchFamily="18" charset="0"/>
                <a:cs typeface="Times New Roman" panose="02020603050405020304" pitchFamily="18" charset="0"/>
                <a:sym typeface="+mn-ea"/>
              </a:rPr>
              <a:t>ISKEVA organizes the video data consisting of video ID, frame ID, and associated feature/metadata, such as objects in a frame or video, their bounding boxes, etc., into three logical data segments in a hierarchical manner. </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3" name="图片 2"/>
          <p:cNvPicPr>
            <a:picLocks noChangeAspect="1"/>
          </p:cNvPicPr>
          <p:nvPr>
            <p:custDataLst>
              <p:tags r:id="rId1"/>
            </p:custDataLst>
          </p:nvPr>
        </p:nvPicPr>
        <p:blipFill>
          <a:blip r:embed="rId2"/>
          <a:stretch>
            <a:fillRect/>
          </a:stretch>
        </p:blipFill>
        <p:spPr>
          <a:xfrm>
            <a:off x="798830" y="2559050"/>
            <a:ext cx="3173730" cy="3020060"/>
          </a:xfrm>
          <a:prstGeom prst="rect">
            <a:avLst/>
          </a:prstGeom>
        </p:spPr>
      </p:pic>
      <p:sp>
        <p:nvSpPr>
          <p:cNvPr id="8" name="文本框 7"/>
          <p:cNvSpPr txBox="1"/>
          <p:nvPr/>
        </p:nvSpPr>
        <p:spPr>
          <a:xfrm>
            <a:off x="4965700" y="2559050"/>
            <a:ext cx="6842125" cy="3169285"/>
          </a:xfrm>
          <a:prstGeom prst="rect">
            <a:avLst/>
          </a:prstGeom>
          <a:noFill/>
        </p:spPr>
        <p:txBody>
          <a:bodyPr wrap="square" rtlCol="0">
            <a:spAutoFit/>
          </a:bodyPr>
          <a:p>
            <a:r>
              <a:rPr lang="en-US" altLang="zh-CN" sz="2000" b="1" dirty="0">
                <a:latin typeface="Times New Roman" panose="02020603050405020304" pitchFamily="18" charset="0"/>
                <a:cs typeface="Times New Roman" panose="02020603050405020304" pitchFamily="18" charset="0"/>
              </a:rPr>
              <a:t>Schema1:</a:t>
            </a:r>
            <a:endParaRPr lang="en-US" altLang="zh-CN" sz="2000" b="1" dirty="0">
              <a:latin typeface="Times New Roman" panose="02020603050405020304" pitchFamily="18" charset="0"/>
              <a:cs typeface="Times New Roman" panose="02020603050405020304" pitchFamily="18" charset="0"/>
            </a:endParaRPr>
          </a:p>
          <a:p>
            <a:r>
              <a:rPr lang="en-US" altLang="zh-CN" b="1"/>
              <a:t>Video directory segment:</a:t>
            </a:r>
            <a:endParaRPr lang="en-US" altLang="zh-CN" b="1"/>
          </a:p>
          <a:p>
            <a:pPr marL="742950" lvl="1" indent="-285750">
              <a:buFont typeface="Wingdings" panose="05000000000000000000" charset="0"/>
              <a:buChar char="ü"/>
            </a:pPr>
            <a:r>
              <a:rPr lang="en-US" altLang="zh-CN"/>
              <a:t>video ID, </a:t>
            </a:r>
            <a:endParaRPr lang="en-US" altLang="zh-CN"/>
          </a:p>
          <a:p>
            <a:pPr marL="742950" lvl="1" indent="-285750">
              <a:buFont typeface="Wingdings" panose="05000000000000000000" charset="0"/>
              <a:buChar char="ü"/>
            </a:pPr>
            <a:r>
              <a:rPr lang="en-US" altLang="zh-CN"/>
              <a:t>feature bitmap</a:t>
            </a:r>
            <a:endParaRPr lang="en-US" altLang="zh-CN"/>
          </a:p>
          <a:p>
            <a:pPr marL="742950" lvl="1" indent="-285750">
              <a:buFont typeface="Wingdings" panose="05000000000000000000" charset="0"/>
              <a:buChar char="ü"/>
            </a:pPr>
            <a:r>
              <a:rPr lang="en-US" altLang="zh-CN"/>
              <a:t>address to the video entry segment.</a:t>
            </a:r>
            <a:endParaRPr lang="en-US" altLang="zh-CN"/>
          </a:p>
          <a:p>
            <a:pPr lvl="0" indent="0">
              <a:buFont typeface="Wingdings" panose="05000000000000000000" charset="0"/>
              <a:buNone/>
            </a:pPr>
            <a:r>
              <a:rPr lang="en-US" altLang="zh-CN" b="1"/>
              <a:t>Video entries form a linked list for a specific video</a:t>
            </a:r>
            <a:r>
              <a:rPr lang="zh-CN" altLang="en-US" b="1"/>
              <a:t>：</a:t>
            </a:r>
            <a:endParaRPr lang="zh-CN" altLang="en-US" b="1"/>
          </a:p>
          <a:p>
            <a:pPr marL="742950" lvl="1" indent="-285750">
              <a:buFont typeface="Wingdings" panose="05000000000000000000" charset="0"/>
              <a:buChar char="ü"/>
            </a:pPr>
            <a:r>
              <a:rPr lang="en-US" altLang="zh-CN"/>
              <a:t>number of features</a:t>
            </a:r>
            <a:endParaRPr lang="en-US" altLang="zh-CN"/>
          </a:p>
          <a:p>
            <a:pPr marL="742950" lvl="1" indent="-285750">
              <a:buFont typeface="Wingdings" panose="05000000000000000000" charset="0"/>
              <a:buChar char="ü"/>
            </a:pPr>
            <a:r>
              <a:rPr lang="en-US" altLang="zh-CN"/>
              <a:t>addresses to flash pages, </a:t>
            </a:r>
            <a:endParaRPr lang="en-US" altLang="zh-CN"/>
          </a:p>
          <a:p>
            <a:pPr marL="742950" lvl="1" indent="-285750">
              <a:buFont typeface="Wingdings" panose="05000000000000000000" charset="0"/>
              <a:buChar char="ü"/>
            </a:pPr>
            <a:r>
              <a:rPr lang="en-US" altLang="zh-CN"/>
              <a:t>next pointer to the node of the video entry linked list.</a:t>
            </a:r>
            <a:endParaRPr lang="en-US" altLang="zh-CN"/>
          </a:p>
          <a:p>
            <a:pPr lvl="0" indent="0">
              <a:buFont typeface="Wingdings" panose="05000000000000000000" charset="0"/>
              <a:buNone/>
            </a:pPr>
            <a:r>
              <a:rPr lang="en-US" altLang="zh-CN" b="1"/>
              <a:t>Feature segment/data</a:t>
            </a:r>
            <a:r>
              <a:rPr lang="zh-CN" altLang="en-US" b="1"/>
              <a:t>：</a:t>
            </a:r>
            <a:endParaRPr lang="zh-CN" altLang="en-US" b="1"/>
          </a:p>
          <a:p>
            <a:pPr marL="742950" lvl="1" indent="-285750">
              <a:buFont typeface="Wingdings" panose="05000000000000000000" charset="0"/>
              <a:buChar char="ü"/>
            </a:pPr>
            <a:r>
              <a:rPr lang="en-US" altLang="zh-CN"/>
              <a:t>actual video feature, allocated at page-granularity.</a:t>
            </a:r>
            <a:endParaRPr lang="en-US" altLang="zh-CN"/>
          </a:p>
        </p:txBody>
      </p:sp>
      <p:sp>
        <p:nvSpPr>
          <p:cNvPr id="10" name="文本框 9"/>
          <p:cNvSpPr txBox="1"/>
          <p:nvPr>
            <p:custDataLst>
              <p:tags r:id="rId3"/>
            </p:custDataLst>
          </p:nvPr>
        </p:nvSpPr>
        <p:spPr>
          <a:xfrm>
            <a:off x="1403350" y="5866130"/>
            <a:ext cx="9658350" cy="368300"/>
          </a:xfrm>
          <a:prstGeom prst="rect">
            <a:avLst/>
          </a:prstGeom>
          <a:noFill/>
        </p:spPr>
        <p:txBody>
          <a:bodyPr wrap="square" rtlCol="0" anchor="t">
            <a:spAutoFit/>
          </a:bodyPr>
          <a:p>
            <a:r>
              <a:rPr lang="zh-CN" altLang="en-US"/>
              <a:t>Schema1 is beneficial to filter or retrieve the metadata within a video based on the user input</a:t>
            </a: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Solution&amp;</a:t>
            </a:r>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Design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1014730"/>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ISKEVA Data Layout/Organization</a:t>
            </a:r>
            <a:endParaRPr lang="en-US" altLang="zh-CN" sz="2000" dirty="0">
              <a:latin typeface="Times New Roman" panose="02020603050405020304" pitchFamily="18" charset="0"/>
              <a:cs typeface="Times New Roman" panose="02020603050405020304" pitchFamily="18" charset="0"/>
              <a:sym typeface="+mn-ea"/>
            </a:endParaRPr>
          </a:p>
          <a:p>
            <a:pPr marL="0" lvl="1" indent="457200">
              <a:buFont typeface="Wingdings" panose="05000000000000000000" charset="0"/>
              <a:buNone/>
            </a:pPr>
            <a:r>
              <a:rPr lang="en-US" altLang="zh-CN" sz="2000" dirty="0">
                <a:latin typeface="Times New Roman" panose="02020603050405020304" pitchFamily="18" charset="0"/>
                <a:cs typeface="Times New Roman" panose="02020603050405020304" pitchFamily="18" charset="0"/>
                <a:sym typeface="+mn-ea"/>
              </a:rPr>
              <a:t>ISKEVA organizes the video data consisting of video ID, frame ID, and associated feature/metadata, such as objects in a frame or video, their bounding boxes, etc., into three logical data segments in a hierarchical manner. </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7" name="图片 6"/>
          <p:cNvPicPr>
            <a:picLocks noChangeAspect="1"/>
          </p:cNvPicPr>
          <p:nvPr>
            <p:custDataLst>
              <p:tags r:id="rId1"/>
            </p:custDataLst>
          </p:nvPr>
        </p:nvPicPr>
        <p:blipFill>
          <a:blip r:embed="rId2"/>
          <a:stretch>
            <a:fillRect/>
          </a:stretch>
        </p:blipFill>
        <p:spPr>
          <a:xfrm>
            <a:off x="802005" y="2559050"/>
            <a:ext cx="3170555" cy="3020060"/>
          </a:xfrm>
          <a:prstGeom prst="rect">
            <a:avLst/>
          </a:prstGeom>
        </p:spPr>
      </p:pic>
      <p:sp>
        <p:nvSpPr>
          <p:cNvPr id="8" name="文本框 7"/>
          <p:cNvSpPr txBox="1"/>
          <p:nvPr>
            <p:custDataLst>
              <p:tags r:id="rId3"/>
            </p:custDataLst>
          </p:nvPr>
        </p:nvSpPr>
        <p:spPr>
          <a:xfrm>
            <a:off x="4965700" y="2559050"/>
            <a:ext cx="6842125" cy="2338070"/>
          </a:xfrm>
          <a:prstGeom prst="rect">
            <a:avLst/>
          </a:prstGeom>
          <a:noFill/>
        </p:spPr>
        <p:txBody>
          <a:bodyPr wrap="square" rtlCol="0">
            <a:spAutoFit/>
          </a:bodyPr>
          <a:p>
            <a:r>
              <a:rPr lang="en-US" altLang="zh-CN" sz="2000" b="1" dirty="0">
                <a:latin typeface="Times New Roman" panose="02020603050405020304" pitchFamily="18" charset="0"/>
                <a:cs typeface="Times New Roman" panose="02020603050405020304" pitchFamily="18" charset="0"/>
              </a:rPr>
              <a:t>Schema2:</a:t>
            </a:r>
            <a:endParaRPr lang="en-US" altLang="zh-CN" sz="2000" b="1" dirty="0">
              <a:latin typeface="Times New Roman" panose="02020603050405020304" pitchFamily="18" charset="0"/>
              <a:cs typeface="Times New Roman" panose="02020603050405020304" pitchFamily="18" charset="0"/>
            </a:endParaRPr>
          </a:p>
          <a:p>
            <a:r>
              <a:rPr lang="en-US" altLang="zh-CN" b="1"/>
              <a:t>Video directory segment:</a:t>
            </a:r>
            <a:endParaRPr lang="en-US" altLang="zh-CN" b="1"/>
          </a:p>
          <a:p>
            <a:pPr marL="742950" lvl="1" indent="-285750">
              <a:buFont typeface="Wingdings" panose="05000000000000000000" charset="0"/>
              <a:buChar char="ü"/>
            </a:pPr>
            <a:r>
              <a:rPr lang="en-US" altLang="zh-CN"/>
              <a:t>feature ID </a:t>
            </a:r>
            <a:endParaRPr lang="en-US" altLang="zh-CN"/>
          </a:p>
          <a:p>
            <a:pPr marL="742950" lvl="1" indent="-285750">
              <a:buFont typeface="Wingdings" panose="05000000000000000000" charset="0"/>
              <a:buChar char="ü"/>
            </a:pPr>
            <a:r>
              <a:rPr lang="en-US" altLang="zh-CN"/>
              <a:t>corresponding address to the video entry segment</a:t>
            </a:r>
            <a:endParaRPr lang="en-US" altLang="zh-CN"/>
          </a:p>
          <a:p>
            <a:pPr lvl="0" indent="0">
              <a:buFont typeface="Wingdings" panose="05000000000000000000" charset="0"/>
              <a:buNone/>
            </a:pPr>
            <a:r>
              <a:rPr lang="en-US" altLang="zh-CN" b="1"/>
              <a:t>Video entries</a:t>
            </a:r>
            <a:r>
              <a:rPr lang="zh-CN" altLang="en-US" b="1"/>
              <a:t>：</a:t>
            </a:r>
            <a:endParaRPr lang="zh-CN" altLang="en-US" b="1"/>
          </a:p>
          <a:p>
            <a:pPr marL="742950" lvl="1" indent="-285750">
              <a:buFont typeface="Wingdings" panose="05000000000000000000" charset="0"/>
              <a:buChar char="ü"/>
            </a:pPr>
            <a:r>
              <a:rPr lang="en-US" altLang="zh-CN"/>
              <a:t>addresses to all the pages corresponding to a feature.</a:t>
            </a:r>
            <a:endParaRPr lang="en-US" altLang="zh-CN"/>
          </a:p>
          <a:p>
            <a:pPr marL="0" lvl="0" indent="0">
              <a:buFont typeface="Wingdings" panose="05000000000000000000" charset="0"/>
              <a:buNone/>
            </a:pPr>
            <a:r>
              <a:rPr lang="en-US" altLang="zh-CN" b="1"/>
              <a:t>Feature segment/data</a:t>
            </a:r>
            <a:r>
              <a:rPr lang="zh-CN" altLang="en-US" b="1"/>
              <a:t>：</a:t>
            </a:r>
            <a:endParaRPr lang="zh-CN" altLang="en-US" b="1"/>
          </a:p>
          <a:p>
            <a:pPr marL="742950" lvl="1" indent="-285750">
              <a:buFont typeface="Wingdings" panose="05000000000000000000" charset="0"/>
              <a:buChar char="ü"/>
            </a:pPr>
            <a:r>
              <a:rPr lang="en-US" altLang="zh-CN"/>
              <a:t>actual video feature, allocated at page-granularity.</a:t>
            </a:r>
            <a:endParaRPr lang="en-US" altLang="zh-CN"/>
          </a:p>
        </p:txBody>
      </p:sp>
      <p:sp>
        <p:nvSpPr>
          <p:cNvPr id="5" name="文本框 4"/>
          <p:cNvSpPr txBox="1"/>
          <p:nvPr>
            <p:custDataLst>
              <p:tags r:id="rId4"/>
            </p:custDataLst>
          </p:nvPr>
        </p:nvSpPr>
        <p:spPr>
          <a:xfrm>
            <a:off x="1412240" y="5817235"/>
            <a:ext cx="9707880" cy="368300"/>
          </a:xfrm>
          <a:prstGeom prst="rect">
            <a:avLst/>
          </a:prstGeom>
          <a:noFill/>
        </p:spPr>
        <p:txBody>
          <a:bodyPr wrap="square" rtlCol="0" anchor="t">
            <a:spAutoFit/>
          </a:bodyPr>
          <a:p>
            <a:r>
              <a:rPr lang="en-US" altLang="zh-CN"/>
              <a:t>S</a:t>
            </a:r>
            <a:r>
              <a:rPr lang="zh-CN" altLang="en-US"/>
              <a:t>chema2 is beneficial to filter or retrieve the metadata based on a given feature from the user.</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297747"/>
            <a:ext cx="9601200" cy="684114"/>
          </a:xfrm>
        </p:spPr>
        <p:txBody>
          <a:bodyPr>
            <a:noAutofit/>
          </a:bodyPr>
          <a:lstStyle/>
          <a:p>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Solution&amp;</a:t>
            </a:r>
            <a:r>
              <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Design</a:t>
            </a:r>
            <a:endParaRPr lang="en-US" altLang="zh-CN" sz="3200" b="1"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9" name="TextBox 2"/>
          <p:cNvSpPr txBox="1"/>
          <p:nvPr/>
        </p:nvSpPr>
        <p:spPr>
          <a:xfrm>
            <a:off x="213995" y="1039495"/>
            <a:ext cx="11978005" cy="398780"/>
          </a:xfrm>
          <a:prstGeom prst="rect">
            <a:avLst/>
          </a:prstGeom>
          <a:noFill/>
          <a:effectLst/>
        </p:spPr>
        <p:txBody>
          <a:bodyPr wrap="square" rtlCol="0">
            <a:spAutoFit/>
          </a:bodyPr>
          <a:p>
            <a:pPr marL="457200" lvl="1" indent="-457200">
              <a:buFont typeface="Wingdings" panose="05000000000000000000" charset="0"/>
              <a:buChar char="Ø"/>
            </a:pPr>
            <a:r>
              <a:rPr lang="en-US" altLang="zh-CN" sz="2000" dirty="0">
                <a:latin typeface="Times New Roman" panose="02020603050405020304" pitchFamily="18" charset="0"/>
                <a:cs typeface="Times New Roman" panose="02020603050405020304" pitchFamily="18" charset="0"/>
                <a:sym typeface="+mn-ea"/>
              </a:rPr>
              <a:t>ISKEVA In-DRAM Data Structures</a:t>
            </a:r>
            <a:endParaRPr lang="en-US" altLang="zh-CN" sz="2000" dirty="0">
              <a:latin typeface="Times New Roman" panose="02020603050405020304" pitchFamily="18" charset="0"/>
              <a:cs typeface="Times New Roman" panose="02020603050405020304" pitchFamily="18" charset="0"/>
              <a:sym typeface="+mn-ea"/>
            </a:endParaRPr>
          </a:p>
        </p:txBody>
      </p:sp>
      <p:pic>
        <p:nvPicPr>
          <p:cNvPr id="2" name="图片 1"/>
          <p:cNvPicPr>
            <a:picLocks noChangeAspect="1"/>
          </p:cNvPicPr>
          <p:nvPr>
            <p:custDataLst>
              <p:tags r:id="rId1"/>
            </p:custDataLst>
          </p:nvPr>
        </p:nvPicPr>
        <p:blipFill>
          <a:blip r:embed="rId2"/>
          <a:stretch>
            <a:fillRect/>
          </a:stretch>
        </p:blipFill>
        <p:spPr>
          <a:xfrm>
            <a:off x="420370" y="1997075"/>
            <a:ext cx="5076825" cy="3526155"/>
          </a:xfrm>
          <a:prstGeom prst="rect">
            <a:avLst/>
          </a:prstGeom>
        </p:spPr>
      </p:pic>
      <p:sp>
        <p:nvSpPr>
          <p:cNvPr id="3" name="文本框 2"/>
          <p:cNvSpPr txBox="1"/>
          <p:nvPr/>
        </p:nvSpPr>
        <p:spPr>
          <a:xfrm>
            <a:off x="5605145" y="944245"/>
            <a:ext cx="6388735" cy="5631180"/>
          </a:xfrm>
          <a:prstGeom prst="rect">
            <a:avLst/>
          </a:prstGeom>
          <a:noFill/>
        </p:spPr>
        <p:txBody>
          <a:bodyPr wrap="square" rtlCol="0">
            <a:spAutoFit/>
          </a:bodyPr>
          <a:p>
            <a:pPr marL="285750" indent="-285750">
              <a:buFont typeface="Wingdings" panose="05000000000000000000" charset="0"/>
              <a:buChar char="p"/>
            </a:pPr>
            <a:r>
              <a:rPr lang="en-US" altLang="zh-CN" sz="2000" b="1" dirty="0">
                <a:latin typeface="Times New Roman" panose="02020603050405020304" pitchFamily="18" charset="0"/>
                <a:cs typeface="Times New Roman" panose="02020603050405020304" pitchFamily="18" charset="0"/>
              </a:rPr>
              <a:t>Video Directory</a:t>
            </a:r>
            <a:r>
              <a:rPr lang="zh-CN" altLang="en-US" sz="2000" b="1" dirty="0">
                <a:latin typeface="Times New Roman" panose="02020603050405020304" pitchFamily="18" charset="0"/>
                <a:cs typeface="Times New Roman" panose="02020603050405020304" pitchFamily="18" charset="0"/>
              </a:rPr>
              <a:t>：</a:t>
            </a:r>
            <a:endParaRPr lang="zh-CN" altLang="en-US" sz="2000" b="1" dirty="0">
              <a:latin typeface="Times New Roman" panose="02020603050405020304" pitchFamily="18" charset="0"/>
              <a:cs typeface="Times New Roman" panose="02020603050405020304" pitchFamily="18" charset="0"/>
            </a:endParaRPr>
          </a:p>
          <a:p>
            <a:pPr indent="457200">
              <a:buFont typeface="Wingdings" panose="05000000000000000000" charset="0"/>
              <a:buNone/>
            </a:pPr>
            <a:r>
              <a:rPr lang="zh-CN" altLang="en-US" sz="2000" dirty="0">
                <a:latin typeface="Times New Roman" panose="02020603050405020304" pitchFamily="18" charset="0"/>
                <a:cs typeface="Times New Roman" panose="02020603050405020304" pitchFamily="18" charset="0"/>
              </a:rPr>
              <a:t>The video directory caches entries in the video directory segment into the SSD</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s DRAM. It is</a:t>
            </a:r>
            <a:r>
              <a:rPr lang="en-US"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implemented as a hash table.</a:t>
            </a:r>
            <a:endParaRPr lang="zh-CN" alt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p"/>
            </a:pPr>
            <a:r>
              <a:rPr lang="en-US" altLang="zh-CN" sz="2000" b="1" dirty="0">
                <a:latin typeface="Times New Roman" panose="02020603050405020304" pitchFamily="18" charset="0"/>
                <a:cs typeface="Times New Roman" panose="02020603050405020304" pitchFamily="18" charset="0"/>
                <a:sym typeface="+mn-ea"/>
              </a:rPr>
              <a:t>Video Entry RW Queue</a:t>
            </a:r>
            <a:r>
              <a:rPr lang="zh-CN" altLang="en-US" sz="2000" b="1" dirty="0">
                <a:latin typeface="Times New Roman" panose="02020603050405020304" pitchFamily="18" charset="0"/>
                <a:cs typeface="Times New Roman" panose="02020603050405020304" pitchFamily="18" charset="0"/>
                <a:sym typeface="+mn-ea"/>
              </a:rPr>
              <a:t>：</a:t>
            </a:r>
            <a:endParaRPr lang="zh-CN" altLang="en-US" sz="2000" b="1" dirty="0">
              <a:latin typeface="Times New Roman" panose="02020603050405020304" pitchFamily="18" charset="0"/>
              <a:cs typeface="Times New Roman" panose="02020603050405020304" pitchFamily="18" charset="0"/>
            </a:endParaRPr>
          </a:p>
          <a:p>
            <a:pPr indent="457200">
              <a:buFont typeface="Wingdings" panose="05000000000000000000" charset="0"/>
              <a:buNone/>
            </a:pPr>
            <a:r>
              <a:rPr lang="zh-CN" altLang="en-US" sz="2000" dirty="0">
                <a:latin typeface="Times New Roman" panose="02020603050405020304" pitchFamily="18" charset="0"/>
                <a:cs typeface="Times New Roman" panose="02020603050405020304" pitchFamily="18" charset="0"/>
              </a:rPr>
              <a:t>The video entry read/write queue is used for buffering access requests to the video entry segment.</a:t>
            </a:r>
            <a:endParaRPr lang="zh-CN" alt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p"/>
            </a:pPr>
            <a:r>
              <a:rPr lang="zh-CN" altLang="en-US" sz="2000" b="1" dirty="0">
                <a:latin typeface="Times New Roman" panose="02020603050405020304" pitchFamily="18" charset="0"/>
                <a:cs typeface="Times New Roman" panose="02020603050405020304" pitchFamily="18" charset="0"/>
              </a:rPr>
              <a:t>Video Feature RW Queue：</a:t>
            </a:r>
            <a:endParaRPr lang="zh-CN" altLang="en-US" sz="2000" b="1" dirty="0">
              <a:latin typeface="Times New Roman" panose="02020603050405020304" pitchFamily="18" charset="0"/>
              <a:cs typeface="Times New Roman" panose="02020603050405020304" pitchFamily="18" charset="0"/>
            </a:endParaRPr>
          </a:p>
          <a:p>
            <a:pPr indent="457200">
              <a:buFont typeface="Wingdings" panose="05000000000000000000" charset="0"/>
              <a:buNone/>
            </a:pPr>
            <a:r>
              <a:rPr lang="zh-CN" altLang="en-US" sz="2000" dirty="0">
                <a:latin typeface="Times New Roman" panose="02020603050405020304" pitchFamily="18" charset="0"/>
                <a:cs typeface="Times New Roman" panose="02020603050405020304" pitchFamily="18" charset="0"/>
              </a:rPr>
              <a:t>The video feature read/write queue is used for buffering access requests to the video feature segment.</a:t>
            </a:r>
            <a:endParaRPr lang="zh-CN" alt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p"/>
            </a:pPr>
            <a:r>
              <a:rPr lang="zh-CN" altLang="en-US" sz="2000" b="1" dirty="0">
                <a:latin typeface="Times New Roman" panose="02020603050405020304" pitchFamily="18" charset="0"/>
                <a:cs typeface="Times New Roman" panose="02020603050405020304" pitchFamily="18" charset="0"/>
              </a:rPr>
              <a:t>Data Buffer:</a:t>
            </a:r>
            <a:endParaRPr lang="zh-CN" altLang="en-US" sz="2000" b="1" dirty="0">
              <a:latin typeface="Times New Roman" panose="02020603050405020304" pitchFamily="18" charset="0"/>
              <a:cs typeface="Times New Roman" panose="02020603050405020304" pitchFamily="18" charset="0"/>
            </a:endParaRPr>
          </a:p>
          <a:p>
            <a:pPr indent="457200">
              <a:buFont typeface="Wingdings" panose="05000000000000000000" charset="0"/>
              <a:buNone/>
            </a:pPr>
            <a:r>
              <a:rPr lang="zh-CN" altLang="en-US" sz="2000" dirty="0">
                <a:latin typeface="Times New Roman" panose="02020603050405020304" pitchFamily="18" charset="0"/>
                <a:cs typeface="Times New Roman" panose="02020603050405020304" pitchFamily="18" charset="0"/>
              </a:rPr>
              <a:t>The data buffer is used to store the feature data returned by the feature scheduler, and feature data that needs to be written to the feature segment in SSD.</a:t>
            </a:r>
            <a:endParaRPr lang="zh-CN" alt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p"/>
            </a:pPr>
            <a:r>
              <a:rPr lang="zh-CN" altLang="en-US" sz="2000" b="1" dirty="0">
                <a:latin typeface="Times New Roman" panose="02020603050405020304" pitchFamily="18" charset="0"/>
                <a:cs typeface="Times New Roman" panose="02020603050405020304" pitchFamily="18" charset="0"/>
              </a:rPr>
              <a:t>Operation Buffer</a:t>
            </a:r>
            <a:r>
              <a:rPr lang="en-US" altLang="zh-CN" sz="2000" b="1" dirty="0">
                <a:latin typeface="Times New Roman" panose="02020603050405020304" pitchFamily="18" charset="0"/>
                <a:cs typeface="Times New Roman" panose="02020603050405020304" pitchFamily="18" charset="0"/>
              </a:rPr>
              <a:t>:</a:t>
            </a:r>
            <a:endParaRPr lang="zh-CN" altLang="en-US" sz="2000" b="1" dirty="0">
              <a:latin typeface="Times New Roman" panose="02020603050405020304" pitchFamily="18" charset="0"/>
              <a:cs typeface="Times New Roman" panose="02020603050405020304" pitchFamily="18" charset="0"/>
            </a:endParaRPr>
          </a:p>
          <a:p>
            <a:pPr indent="457200">
              <a:buFont typeface="Wingdings" panose="05000000000000000000" charset="0"/>
              <a:buNone/>
            </a:pPr>
            <a:r>
              <a:rPr lang="zh-CN" altLang="en-US" sz="2000" dirty="0">
                <a:latin typeface="Times New Roman" panose="02020603050405020304" pitchFamily="18" charset="0"/>
                <a:cs typeface="Times New Roman" panose="02020603050405020304" pitchFamily="18" charset="0"/>
              </a:rPr>
              <a:t>The operation buffer stores the user queries from I/O interface. Operation handler picks the requests from this buffer and processes them.</a:t>
            </a: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 name="KSO_WM_UNIT_PLACING_PICTURE_USER_VIEWPORT" val="{&quot;height&quot;:4147,&quot;width&quot;:5220}"/>
</p:tagLst>
</file>

<file path=ppt/tags/tag25.xml><?xml version="1.0" encoding="utf-8"?>
<p:tagLst xmlns:p="http://schemas.openxmlformats.org/presentationml/2006/main">
  <p:tag name="KSO_WM_BEAUTIFY_FLAG" val=""/>
  <p:tag name="KSO_WM_UNIT_PLACING_PICTURE_USER_VIEWPORT" val="{&quot;height&quot;:4147,&quot;width&quot;:5367}"/>
</p:tagLst>
</file>

<file path=ppt/tags/tag26.xml><?xml version="1.0" encoding="utf-8"?>
<p:tagLst xmlns:p="http://schemas.openxmlformats.org/presentationml/2006/main">
  <p:tag name="KSO_WM_BEAUTIFY_FLAG" val=""/>
  <p:tag name="KSO_WM_UNIT_PLACING_PICTURE_USER_VIEWPORT" val="{&quot;height&quot;:4330,&quot;width&quot;:5228}"/>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PP_MARK_KEY" val="b220e4c8-c43a-48f2-b66a-d07f2bb6c4eb"/>
  <p:tag name="COMMONDATA" val="eyJoZGlkIjoiN2JmM2YyMThmZWE4MjA1ZWU1OTJiMTA0YWE4ZDk2NjkifQ=="/>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主题1">
  <a:themeElements>
    <a:clrScheme name="剪切">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剪切">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主题1</Template>
  <TotalTime>0</TotalTime>
  <Words>7248</Words>
  <Application>WPS 演示</Application>
  <PresentationFormat>宽屏</PresentationFormat>
  <Paragraphs>160</Paragraphs>
  <Slides>17</Slides>
  <Notes>18</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17</vt:i4>
      </vt:variant>
    </vt:vector>
  </HeadingPairs>
  <TitlesOfParts>
    <vt:vector size="29" baseType="lpstr">
      <vt:lpstr>Arial</vt:lpstr>
      <vt:lpstr>宋体</vt:lpstr>
      <vt:lpstr>Wingdings</vt:lpstr>
      <vt:lpstr>Franklin Gothic Book</vt:lpstr>
      <vt:lpstr>Times New Roman</vt:lpstr>
      <vt:lpstr>微软雅黑</vt:lpstr>
      <vt:lpstr>Wingdings</vt:lpstr>
      <vt:lpstr>黑体</vt:lpstr>
      <vt:lpstr>Arial Unicode MS</vt:lpstr>
      <vt:lpstr>Arial Black</vt:lpstr>
      <vt:lpstr>等线</vt:lpstr>
      <vt:lpstr>主题1</vt:lpstr>
      <vt:lpstr>PowerPoint 演示文稿</vt:lpstr>
      <vt:lpstr>Background</vt:lpstr>
      <vt:lpstr>Background</vt:lpstr>
      <vt:lpstr>Problem</vt:lpstr>
      <vt:lpstr>Solution&amp;Design</vt:lpstr>
      <vt:lpstr>Solution&amp;Design</vt:lpstr>
      <vt:lpstr>Solution&amp;Design</vt:lpstr>
      <vt:lpstr>Solution&amp;Design</vt:lpstr>
      <vt:lpstr>Solution&amp;Design</vt:lpstr>
      <vt:lpstr>Solution&amp;Design</vt:lpstr>
      <vt:lpstr>Evaluation</vt:lpstr>
      <vt:lpstr>Evaluation</vt:lpstr>
      <vt:lpstr>Evaluation</vt:lpstr>
      <vt:lpstr>Evaluation</vt:lpstr>
      <vt:lpstr>Evaluation</vt:lpstr>
      <vt:lpstr>Evaluation</vt:lpstr>
      <vt:lpstr>Evaluation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Noda .</dc:creator>
  <cp:lastModifiedBy>23</cp:lastModifiedBy>
  <cp:revision>194</cp:revision>
  <dcterms:created xsi:type="dcterms:W3CDTF">2022-07-11T07:34:00Z</dcterms:created>
  <dcterms:modified xsi:type="dcterms:W3CDTF">2023-03-31T05:27:08Z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A0C6F2BD4378458A95A51BBA7FE4AFA5</vt:lpwstr>
  </property>
  <property fmtid="{D5CDD505-2E9C-101B-9397-08002B2CF9AE}" pid="3" name="KSOProductBuildVer">
    <vt:lpwstr>2052-11.1.0.14036</vt:lpwstr>
  </property>
</Properties>
</file>

<file path=docProps/thumbnail.jpeg>
</file>